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7" r:id="rId3"/>
    <p:sldId id="268" r:id="rId4"/>
    <p:sldId id="260" r:id="rId5"/>
    <p:sldId id="266" r:id="rId6"/>
    <p:sldId id="261" r:id="rId7"/>
    <p:sldId id="269" r:id="rId8"/>
    <p:sldId id="263" r:id="rId9"/>
    <p:sldId id="264" r:id="rId10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737" autoAdjust="0"/>
    <p:restoredTop sz="97681" autoAdjust="0"/>
  </p:normalViewPr>
  <p:slideViewPr>
    <p:cSldViewPr>
      <p:cViewPr>
        <p:scale>
          <a:sx n="86" d="100"/>
          <a:sy n="86" d="100"/>
        </p:scale>
        <p:origin x="-1338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0"/>
      <c:rotY val="120"/>
      <c:perspective val="30"/>
    </c:view3D>
    <c:plotArea>
      <c:layout>
        <c:manualLayout>
          <c:layoutTarget val="inner"/>
          <c:xMode val="edge"/>
          <c:yMode val="edge"/>
          <c:x val="1.6975308641975308E-2"/>
          <c:y val="4.6224610340337945E-2"/>
          <c:w val="0.96604938271604934"/>
          <c:h val="0.73404269608538397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 2014г.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8108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 2015 г.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11273.5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План 2016г.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12820.6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План 2017г.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9740,9</a:t>
                    </a:r>
                  </a:p>
                </c:rich>
              </c:tx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9740.9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Проект 2018г.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9493,8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9493.7999999999993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Проект 2019г.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9603,2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9603.2000000000007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Проект 2020г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9735,2</a:t>
                    </a:r>
                  </a:p>
                </c:rich>
              </c:tx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Лист1!$H$2</c:f>
              <c:numCache>
                <c:formatCode>General</c:formatCode>
                <c:ptCount val="1"/>
                <c:pt idx="0">
                  <c:v>9735.2000000000007</c:v>
                </c:pt>
              </c:numCache>
            </c:numRef>
          </c:val>
        </c:ser>
        <c:shape val="cylinder"/>
        <c:axId val="105113856"/>
        <c:axId val="140591104"/>
        <c:axId val="105064640"/>
      </c:bar3DChart>
      <c:catAx>
        <c:axId val="105113856"/>
        <c:scaling>
          <c:orientation val="minMax"/>
        </c:scaling>
        <c:delete val="1"/>
        <c:axPos val="b"/>
        <c:tickLblPos val="none"/>
        <c:crossAx val="140591104"/>
        <c:crosses val="autoZero"/>
        <c:auto val="1"/>
        <c:lblAlgn val="ctr"/>
        <c:lblOffset val="100"/>
      </c:catAx>
      <c:valAx>
        <c:axId val="140591104"/>
        <c:scaling>
          <c:orientation val="minMax"/>
        </c:scaling>
        <c:axPos val="r"/>
        <c:majorGridlines/>
        <c:numFmt formatCode="General" sourceLinked="1"/>
        <c:tickLblPos val="nextTo"/>
        <c:crossAx val="105113856"/>
        <c:crosses val="autoZero"/>
        <c:crossBetween val="between"/>
      </c:valAx>
      <c:serAx>
        <c:axId val="105064640"/>
        <c:scaling>
          <c:orientation val="minMax"/>
        </c:scaling>
        <c:delete val="1"/>
        <c:axPos val="b"/>
        <c:tickLblPos val="none"/>
        <c:crossAx val="140591104"/>
        <c:crosses val="autoZero"/>
      </c:ser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rotY val="168"/>
      <c:perspective val="30"/>
    </c:view3D>
    <c:plotArea>
      <c:layout>
        <c:manualLayout>
          <c:layoutTarget val="inner"/>
          <c:xMode val="edge"/>
          <c:yMode val="edge"/>
          <c:x val="0"/>
          <c:y val="5.2835834070187028E-2"/>
          <c:w val="0.92901234567901236"/>
          <c:h val="0.9088244380761366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Тыс.рублей</c:v>
                </c:pt>
              </c:strCache>
            </c:strRef>
          </c:tx>
          <c:explosion val="29"/>
          <c:dLbls>
            <c:spPr>
              <a:gradFill>
                <a:gsLst>
                  <a:gs pos="0">
                    <a:schemeClr val="bg1">
                      <a:tint val="80000"/>
                      <a:satMod val="300000"/>
                    </a:schemeClr>
                  </a:gs>
                  <a:gs pos="100000">
                    <a:schemeClr val="bg1">
                      <a:shade val="30000"/>
                      <a:satMod val="200000"/>
                    </a:schemeClr>
                  </a:gs>
                </a:gsLst>
                <a:path path="circle">
                  <a:fillToRect l="50000" t="50000" r="50000" b="50000"/>
                </a:path>
              </a:gradFill>
            </c:spPr>
            <c:dLblPos val="bestFit"/>
            <c:showCatName val="1"/>
            <c:showLeaderLines val="1"/>
          </c:dLbls>
          <c:cat>
            <c:strRef>
              <c:f>Лист1!$A$2:$A$7</c:f>
              <c:strCache>
                <c:ptCount val="6"/>
                <c:pt idx="0">
                  <c:v>Налоги на прибыль, доходы   </c:v>
                </c:pt>
                <c:pt idx="1">
                  <c:v>Налоги на совокупный доход  </c:v>
                </c:pt>
                <c:pt idx="2">
                  <c:v>Налог на имущество      </c:v>
                </c:pt>
                <c:pt idx="3">
                  <c:v>Государственная пошлина   </c:v>
                </c:pt>
                <c:pt idx="4">
                  <c:v>Доходы от использования   имущества                                                                  </c:v>
                </c:pt>
                <c:pt idx="5">
                  <c:v>Штрафы, санкции, возмещение  ущерба                                                                                                                                              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1911.5</c:v>
                </c:pt>
                <c:pt idx="1">
                  <c:v>2222.6999999999998</c:v>
                </c:pt>
                <c:pt idx="2">
                  <c:v>4860.6000000000004</c:v>
                </c:pt>
                <c:pt idx="3">
                  <c:v>78</c:v>
                </c:pt>
                <c:pt idx="4">
                  <c:v>355.1</c:v>
                </c:pt>
                <c:pt idx="5">
                  <c:v>65.900000000000006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3.5583503450957552E-2"/>
          <c:y val="0.22213887784398217"/>
          <c:w val="0.47975904053659796"/>
          <c:h val="0.7214521851373206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20646,6</c:v>
                </c:pt>
              </c:strCache>
            </c:strRef>
          </c:tx>
          <c:dLbls>
            <c:dLbl>
              <c:idx val="2"/>
              <c:layout>
                <c:manualLayout>
                  <c:x val="8.4876543209876767E-2"/>
                  <c:y val="-4.6412971658120012E-3"/>
                </c:manualLayout>
              </c:layout>
              <c:showVal val="1"/>
            </c:dLbl>
            <c:dLbl>
              <c:idx val="3"/>
              <c:layout>
                <c:manualLayout>
                  <c:x val="6.1728395061728454E-2"/>
                  <c:y val="3.9451025909401881E-2"/>
                </c:manualLayout>
              </c:layout>
              <c:showVal val="1"/>
            </c:dLbl>
            <c:dLbl>
              <c:idx val="6"/>
              <c:layout>
                <c:manualLayout>
                  <c:x val="-9.2592592592592952E-3"/>
                  <c:y val="-0.11371178056239366"/>
                </c:manualLayout>
              </c:layout>
              <c:showVal val="1"/>
            </c:dLbl>
            <c:dLbl>
              <c:idx val="8"/>
              <c:layout>
                <c:manualLayout>
                  <c:x val="-6.1728395061728114E-3"/>
                  <c:y val="-0.12531502347692389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вопросы-8987.1</c:v>
                </c:pt>
                <c:pt idx="1">
                  <c:v>Национальная оборона - 346.7</c:v>
                </c:pt>
                <c:pt idx="2">
                  <c:v>Национальная безопасность и правоохранительная деятельность - 100.0</c:v>
                </c:pt>
                <c:pt idx="3">
                  <c:v>Жилищно-коммунальное хозяйство - 5264.35</c:v>
                </c:pt>
                <c:pt idx="4">
                  <c:v>Культура, кинематография - 5710.0</c:v>
                </c:pt>
                <c:pt idx="5">
                  <c:v>Физическая культура и спорт - 160.0</c:v>
                </c:pt>
                <c:pt idx="6">
                  <c:v>Межбюджетные трансферты - 78.45</c:v>
                </c:pt>
              </c:strCache>
            </c:strRef>
          </c:cat>
          <c:val>
            <c:numRef>
              <c:f>Лист1!$B$2:$B$8</c:f>
              <c:numCache>
                <c:formatCode>0.0%</c:formatCode>
                <c:ptCount val="7"/>
                <c:pt idx="0">
                  <c:v>0.435</c:v>
                </c:pt>
                <c:pt idx="1">
                  <c:v>1.7000000000000001E-2</c:v>
                </c:pt>
                <c:pt idx="2">
                  <c:v>5.0000000000000001E-3</c:v>
                </c:pt>
                <c:pt idx="3">
                  <c:v>0.255</c:v>
                </c:pt>
                <c:pt idx="4">
                  <c:v>0.27600000000000002</c:v>
                </c:pt>
                <c:pt idx="5">
                  <c:v>8.0000000000000002E-3</c:v>
                </c:pt>
                <c:pt idx="6">
                  <c:v>4.0000000000000001E-3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6790123456790165"/>
          <c:y val="1.9259555955770943E-4"/>
          <c:w val="0.43055555555555558"/>
          <c:h val="0.99897032639648264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886DFB-6E1E-4984-A360-76988BBFC6F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EFAE76C-2F7F-45C1-ABD2-F3E948D96534}">
      <dgm:prSet phldrT="[Текст]" custT="1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ru-RU" sz="1400" b="1" dirty="0" smtClean="0"/>
            <a:t>Обеспечение качественными коммунальными услугами и повышение уровня благоустройства  </a:t>
          </a:r>
          <a:r>
            <a:rPr lang="ru-RU" sz="1400" b="1" dirty="0" smtClean="0"/>
            <a:t>22,2%</a:t>
          </a:r>
          <a:endParaRPr lang="ru-RU" sz="1400" b="1" dirty="0"/>
        </a:p>
      </dgm:t>
    </dgm:pt>
    <dgm:pt modelId="{B2EA496C-1FBA-4CAD-AE23-E9F502014196}" type="parTrans" cxnId="{D7E16662-71EC-4DE7-B84B-CC0AF124CB9B}">
      <dgm:prSet/>
      <dgm:spPr/>
      <dgm:t>
        <a:bodyPr/>
        <a:lstStyle/>
        <a:p>
          <a:endParaRPr lang="ru-RU"/>
        </a:p>
      </dgm:t>
    </dgm:pt>
    <dgm:pt modelId="{B4130697-57EF-43F8-AF12-3C3B7582FC9B}" type="sibTrans" cxnId="{D7E16662-71EC-4DE7-B84B-CC0AF124CB9B}">
      <dgm:prSet/>
      <dgm:spPr/>
      <dgm:t>
        <a:bodyPr/>
        <a:lstStyle/>
        <a:p>
          <a:endParaRPr lang="ru-RU"/>
        </a:p>
      </dgm:t>
    </dgm:pt>
    <dgm:pt modelId="{61E1DC8B-95F8-4F5F-BF73-587B03804BBA}">
      <dgm:prSet phldrT="[Текст]" custT="1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ru-RU" sz="1400" b="1" dirty="0" smtClean="0"/>
            <a:t>Управление муниципальными финансами </a:t>
          </a:r>
          <a:r>
            <a:rPr lang="ru-RU" sz="1400" b="1" dirty="0" smtClean="0"/>
            <a:t>39,6</a:t>
          </a:r>
          <a:r>
            <a:rPr lang="ru-RU" sz="1400" b="1" dirty="0" smtClean="0"/>
            <a:t>%</a:t>
          </a:r>
          <a:endParaRPr lang="ru-RU" sz="1400" b="1" dirty="0"/>
        </a:p>
      </dgm:t>
    </dgm:pt>
    <dgm:pt modelId="{90677C74-5992-40DB-8A39-700A1CE5A43A}" type="parTrans" cxnId="{6EFC7D88-DD75-4BC0-A92E-2CEB812251B9}">
      <dgm:prSet/>
      <dgm:spPr/>
      <dgm:t>
        <a:bodyPr/>
        <a:lstStyle/>
        <a:p>
          <a:endParaRPr lang="ru-RU"/>
        </a:p>
      </dgm:t>
    </dgm:pt>
    <dgm:pt modelId="{B4985112-3304-4841-997A-853995C02639}" type="sibTrans" cxnId="{6EFC7D88-DD75-4BC0-A92E-2CEB812251B9}">
      <dgm:prSet/>
      <dgm:spPr/>
      <dgm:t>
        <a:bodyPr/>
        <a:lstStyle/>
        <a:p>
          <a:endParaRPr lang="ru-RU"/>
        </a:p>
      </dgm:t>
    </dgm:pt>
    <dgm:pt modelId="{1B81BFB0-025A-4582-9070-000963DD4BDF}">
      <dgm:prSet phldrT="[Текст]" custT="1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ru-RU" sz="1400" b="1" dirty="0" smtClean="0"/>
            <a:t>Развитие культуры </a:t>
          </a:r>
          <a:r>
            <a:rPr lang="ru-RU" sz="1400" b="1" dirty="0" smtClean="0"/>
            <a:t>33,3%</a:t>
          </a:r>
          <a:endParaRPr lang="ru-RU" sz="1400" b="1" dirty="0"/>
        </a:p>
      </dgm:t>
    </dgm:pt>
    <dgm:pt modelId="{218742E2-E35C-4DE8-9989-6E4B89AC4BB8}" type="parTrans" cxnId="{86567564-FC13-419E-BC7F-7DBF972BB112}">
      <dgm:prSet/>
      <dgm:spPr/>
      <dgm:t>
        <a:bodyPr/>
        <a:lstStyle/>
        <a:p>
          <a:endParaRPr lang="ru-RU"/>
        </a:p>
      </dgm:t>
    </dgm:pt>
    <dgm:pt modelId="{8215585E-0086-4D7F-A1CF-4959DF854E15}" type="sibTrans" cxnId="{86567564-FC13-419E-BC7F-7DBF972BB112}">
      <dgm:prSet/>
      <dgm:spPr/>
      <dgm:t>
        <a:bodyPr/>
        <a:lstStyle/>
        <a:p>
          <a:endParaRPr lang="ru-RU"/>
        </a:p>
      </dgm:t>
    </dgm:pt>
    <dgm:pt modelId="{58F11D75-D205-4371-BEDB-95018785422D}">
      <dgm:prSet phldrT="[Текст]" custT="1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ru-RU" sz="1400" b="1" dirty="0" smtClean="0"/>
            <a:t>Охрана окружающей среды и рациональное природопользование 3,1%</a:t>
          </a:r>
          <a:endParaRPr lang="ru-RU" sz="1400" b="1" dirty="0"/>
        </a:p>
      </dgm:t>
    </dgm:pt>
    <dgm:pt modelId="{4FF14C02-FBC7-4605-95AD-587A9C00A08C}" type="parTrans" cxnId="{E76A6BC7-9DB6-40E9-8959-46E23322BE67}">
      <dgm:prSet/>
      <dgm:spPr/>
      <dgm:t>
        <a:bodyPr/>
        <a:lstStyle/>
        <a:p>
          <a:endParaRPr lang="ru-RU"/>
        </a:p>
      </dgm:t>
    </dgm:pt>
    <dgm:pt modelId="{D0A8FB9C-6DCD-44F8-8D16-66ED040A7F44}" type="sibTrans" cxnId="{E76A6BC7-9DB6-40E9-8959-46E23322BE67}">
      <dgm:prSet/>
      <dgm:spPr/>
      <dgm:t>
        <a:bodyPr/>
        <a:lstStyle/>
        <a:p>
          <a:endParaRPr lang="ru-RU"/>
        </a:p>
      </dgm:t>
    </dgm:pt>
    <dgm:pt modelId="{1FDF83B7-1F5F-468B-BFF0-A9B95698AD07}">
      <dgm:prSet phldrT="[Текст]" custT="1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ru-RU" sz="1400" b="1" dirty="0" smtClean="0"/>
            <a:t>Информационное общество и формирование электронного правительства 0,1%</a:t>
          </a:r>
          <a:endParaRPr lang="ru-RU" sz="1400" b="1" dirty="0"/>
        </a:p>
      </dgm:t>
    </dgm:pt>
    <dgm:pt modelId="{282A39A4-1B93-41A7-B99E-E1BC0247EDC0}" type="parTrans" cxnId="{CAA5DED4-19D4-4BF1-8766-DDA51AF25703}">
      <dgm:prSet/>
      <dgm:spPr/>
      <dgm:t>
        <a:bodyPr/>
        <a:lstStyle/>
        <a:p>
          <a:endParaRPr lang="ru-RU"/>
        </a:p>
      </dgm:t>
    </dgm:pt>
    <dgm:pt modelId="{DA61EB0A-FC05-4A84-A94D-345F8ADA0EE3}" type="sibTrans" cxnId="{CAA5DED4-19D4-4BF1-8766-DDA51AF25703}">
      <dgm:prSet/>
      <dgm:spPr/>
      <dgm:t>
        <a:bodyPr/>
        <a:lstStyle/>
        <a:p>
          <a:endParaRPr lang="ru-RU"/>
        </a:p>
      </dgm:t>
    </dgm:pt>
    <dgm:pt modelId="{CC984181-BCA6-479A-B214-3EBAD9863F26}">
      <dgm:prSet phldrT="[Текст]" custT="1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ru-RU" sz="1400" b="1" dirty="0" smtClean="0"/>
            <a:t>Развитие физической культуры и спорта </a:t>
          </a:r>
          <a:r>
            <a:rPr lang="ru-RU" sz="1400" b="1" dirty="0" smtClean="0"/>
            <a:t>0,9%</a:t>
          </a:r>
          <a:endParaRPr lang="ru-RU" sz="1400" b="1" dirty="0"/>
        </a:p>
      </dgm:t>
    </dgm:pt>
    <dgm:pt modelId="{FC1CC6E6-2BA9-4AED-BBF2-750F0B631FAD}" type="parTrans" cxnId="{2062CB4C-B324-41BE-9BAF-2422C602C1FD}">
      <dgm:prSet/>
      <dgm:spPr/>
      <dgm:t>
        <a:bodyPr/>
        <a:lstStyle/>
        <a:p>
          <a:endParaRPr lang="ru-RU"/>
        </a:p>
      </dgm:t>
    </dgm:pt>
    <dgm:pt modelId="{A6F0D2FA-829C-4796-8653-F4503099F6FC}" type="sibTrans" cxnId="{2062CB4C-B324-41BE-9BAF-2422C602C1FD}">
      <dgm:prSet/>
      <dgm:spPr/>
      <dgm:t>
        <a:bodyPr/>
        <a:lstStyle/>
        <a:p>
          <a:endParaRPr lang="ru-RU"/>
        </a:p>
      </dgm:t>
    </dgm:pt>
    <dgm:pt modelId="{6577E6D7-D179-4397-B63E-73F23D3FB2E8}">
      <dgm:prSet phldrT="[Текст]" custT="1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ru-RU" sz="1400" b="1" dirty="0" smtClean="0"/>
            <a:t>Муниципальная политика 0,2%</a:t>
          </a:r>
          <a:endParaRPr lang="ru-RU" sz="1400" b="1" dirty="0"/>
        </a:p>
      </dgm:t>
    </dgm:pt>
    <dgm:pt modelId="{83743C6C-2F11-4148-910B-DFC15AD9C96F}" type="parTrans" cxnId="{D2D9FE45-CC44-47FD-902A-341E1E11AAFC}">
      <dgm:prSet/>
      <dgm:spPr/>
      <dgm:t>
        <a:bodyPr/>
        <a:lstStyle/>
        <a:p>
          <a:endParaRPr lang="ru-RU"/>
        </a:p>
      </dgm:t>
    </dgm:pt>
    <dgm:pt modelId="{D6B6C621-663F-4C77-B47C-D1910CEE4668}" type="sibTrans" cxnId="{D2D9FE45-CC44-47FD-902A-341E1E11AAFC}">
      <dgm:prSet/>
      <dgm:spPr/>
      <dgm:t>
        <a:bodyPr/>
        <a:lstStyle/>
        <a:p>
          <a:endParaRPr lang="ru-RU"/>
        </a:p>
      </dgm:t>
    </dgm:pt>
    <dgm:pt modelId="{9D622E7B-4F0F-4CD1-9B6C-5CC26FE15B1A}">
      <dgm:prSet phldrT="[Текст]" custT="1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ru-RU" sz="1400" b="1" dirty="0" smtClean="0"/>
            <a:t>Защита населения и территории от чрезвычайных ситуаций, обеспечение пожарной безопасности </a:t>
          </a:r>
          <a:r>
            <a:rPr lang="ru-RU" sz="1400" b="1" dirty="0" smtClean="0"/>
            <a:t>0,6%</a:t>
          </a:r>
          <a:endParaRPr lang="ru-RU" sz="1400" b="1" dirty="0"/>
        </a:p>
      </dgm:t>
    </dgm:pt>
    <dgm:pt modelId="{EA8E04C9-DA92-4D92-9206-BBD5384768E3}" type="parTrans" cxnId="{F74292A2-8276-4AD5-91D6-732564805C43}">
      <dgm:prSet/>
      <dgm:spPr/>
      <dgm:t>
        <a:bodyPr/>
        <a:lstStyle/>
        <a:p>
          <a:endParaRPr lang="ru-RU"/>
        </a:p>
      </dgm:t>
    </dgm:pt>
    <dgm:pt modelId="{C6DE03DF-EC5B-4F91-B4CC-32C747CC39C3}" type="sibTrans" cxnId="{F74292A2-8276-4AD5-91D6-732564805C43}">
      <dgm:prSet/>
      <dgm:spPr/>
      <dgm:t>
        <a:bodyPr/>
        <a:lstStyle/>
        <a:p>
          <a:endParaRPr lang="ru-RU"/>
        </a:p>
      </dgm:t>
    </dgm:pt>
    <dgm:pt modelId="{54F473C4-1B99-43B8-A9F2-272FC12CE231}" type="pres">
      <dgm:prSet presAssocID="{CD886DFB-6E1E-4984-A360-76988BBFC6F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4819D76-FF95-43AF-B0BC-62D4A8436FA2}" type="pres">
      <dgm:prSet presAssocID="{AEFAE76C-2F7F-45C1-ABD2-F3E948D96534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287F2B-C1DB-4B83-9EAC-FFA415F950D5}" type="pres">
      <dgm:prSet presAssocID="{B4130697-57EF-43F8-AF12-3C3B7582FC9B}" presName="sibTrans" presStyleCnt="0"/>
      <dgm:spPr/>
    </dgm:pt>
    <dgm:pt modelId="{A2737CE1-B4A6-4505-9B6A-820A076BDEDF}" type="pres">
      <dgm:prSet presAssocID="{61E1DC8B-95F8-4F5F-BF73-587B03804BBA}" presName="node" presStyleLbl="node1" presStyleIdx="1" presStyleCnt="8" custLinFactNeighborX="-410" custLinFactNeighborY="33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475FCD-BCDB-4701-A561-B4B3A3B34CB6}" type="pres">
      <dgm:prSet presAssocID="{B4985112-3304-4841-997A-853995C02639}" presName="sibTrans" presStyleCnt="0"/>
      <dgm:spPr/>
    </dgm:pt>
    <dgm:pt modelId="{93F49E74-890F-476D-86AD-E56B1DCA784F}" type="pres">
      <dgm:prSet presAssocID="{1B81BFB0-025A-4582-9070-000963DD4BDF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1A9331-237A-48C2-A4C2-D75A79A4273F}" type="pres">
      <dgm:prSet presAssocID="{8215585E-0086-4D7F-A1CF-4959DF854E15}" presName="sibTrans" presStyleCnt="0"/>
      <dgm:spPr/>
    </dgm:pt>
    <dgm:pt modelId="{9E9D8959-5CEE-466A-8073-81C716170134}" type="pres">
      <dgm:prSet presAssocID="{58F11D75-D205-4371-BEDB-95018785422D}" presName="node" presStyleLbl="node1" presStyleIdx="3" presStyleCnt="8" custLinFactNeighborX="415" custLinFactNeighborY="-3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CCF6BD-EDA6-4243-8991-AF5E3757F99A}" type="pres">
      <dgm:prSet presAssocID="{D0A8FB9C-6DCD-44F8-8D16-66ED040A7F44}" presName="sibTrans" presStyleCnt="0"/>
      <dgm:spPr/>
    </dgm:pt>
    <dgm:pt modelId="{F9D0EB2D-A0E3-4B33-970B-5A66CAA6BCCE}" type="pres">
      <dgm:prSet presAssocID="{1FDF83B7-1F5F-468B-BFF0-A9B95698AD07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CF6F02-6FB3-4B2C-B67D-C05B3C3B4A02}" type="pres">
      <dgm:prSet presAssocID="{DA61EB0A-FC05-4A84-A94D-345F8ADA0EE3}" presName="sibTrans" presStyleCnt="0"/>
      <dgm:spPr/>
    </dgm:pt>
    <dgm:pt modelId="{925B002A-1B2E-47AA-B3B8-8F55826DB6F5}" type="pres">
      <dgm:prSet presAssocID="{CC984181-BCA6-479A-B214-3EBAD9863F26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41581B-04DD-46DA-9A37-F239D686E618}" type="pres">
      <dgm:prSet presAssocID="{A6F0D2FA-829C-4796-8653-F4503099F6FC}" presName="sibTrans" presStyleCnt="0"/>
      <dgm:spPr/>
    </dgm:pt>
    <dgm:pt modelId="{0D53A4B0-76EC-4FF6-9751-4FB0941B3F10}" type="pres">
      <dgm:prSet presAssocID="{6577E6D7-D179-4397-B63E-73F23D3FB2E8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74E0B9-A836-43D4-9AC5-FECE32BDD8FE}" type="pres">
      <dgm:prSet presAssocID="{D6B6C621-663F-4C77-B47C-D1910CEE4668}" presName="sibTrans" presStyleCnt="0"/>
      <dgm:spPr/>
    </dgm:pt>
    <dgm:pt modelId="{FD05BF3B-C0F9-41D9-8A09-7FE5E796C1DE}" type="pres">
      <dgm:prSet presAssocID="{9D622E7B-4F0F-4CD1-9B6C-5CC26FE15B1A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6567564-FC13-419E-BC7F-7DBF972BB112}" srcId="{CD886DFB-6E1E-4984-A360-76988BBFC6F3}" destId="{1B81BFB0-025A-4582-9070-000963DD4BDF}" srcOrd="2" destOrd="0" parTransId="{218742E2-E35C-4DE8-9989-6E4B89AC4BB8}" sibTransId="{8215585E-0086-4D7F-A1CF-4959DF854E15}"/>
    <dgm:cxn modelId="{2113A359-488C-471B-9759-0B5B0AFF2B4D}" type="presOf" srcId="{CC984181-BCA6-479A-B214-3EBAD9863F26}" destId="{925B002A-1B2E-47AA-B3B8-8F55826DB6F5}" srcOrd="0" destOrd="0" presId="urn:microsoft.com/office/officeart/2005/8/layout/default"/>
    <dgm:cxn modelId="{403B94AB-9B51-4BF3-B249-BB204AFF0380}" type="presOf" srcId="{61E1DC8B-95F8-4F5F-BF73-587B03804BBA}" destId="{A2737CE1-B4A6-4505-9B6A-820A076BDEDF}" srcOrd="0" destOrd="0" presId="urn:microsoft.com/office/officeart/2005/8/layout/default"/>
    <dgm:cxn modelId="{F255670E-2964-488F-853F-A87190C1374E}" type="presOf" srcId="{CD886DFB-6E1E-4984-A360-76988BBFC6F3}" destId="{54F473C4-1B99-43B8-A9F2-272FC12CE231}" srcOrd="0" destOrd="0" presId="urn:microsoft.com/office/officeart/2005/8/layout/default"/>
    <dgm:cxn modelId="{C1E76BE0-F355-49EB-9549-9C698EFE13C1}" type="presOf" srcId="{1B81BFB0-025A-4582-9070-000963DD4BDF}" destId="{93F49E74-890F-476D-86AD-E56B1DCA784F}" srcOrd="0" destOrd="0" presId="urn:microsoft.com/office/officeart/2005/8/layout/default"/>
    <dgm:cxn modelId="{6EFC7D88-DD75-4BC0-A92E-2CEB812251B9}" srcId="{CD886DFB-6E1E-4984-A360-76988BBFC6F3}" destId="{61E1DC8B-95F8-4F5F-BF73-587B03804BBA}" srcOrd="1" destOrd="0" parTransId="{90677C74-5992-40DB-8A39-700A1CE5A43A}" sibTransId="{B4985112-3304-4841-997A-853995C02639}"/>
    <dgm:cxn modelId="{715AF101-180B-419E-A82F-A7F034241315}" type="presOf" srcId="{58F11D75-D205-4371-BEDB-95018785422D}" destId="{9E9D8959-5CEE-466A-8073-81C716170134}" srcOrd="0" destOrd="0" presId="urn:microsoft.com/office/officeart/2005/8/layout/default"/>
    <dgm:cxn modelId="{650AE004-E799-4831-9F7D-5FB93F9987A7}" type="presOf" srcId="{6577E6D7-D179-4397-B63E-73F23D3FB2E8}" destId="{0D53A4B0-76EC-4FF6-9751-4FB0941B3F10}" srcOrd="0" destOrd="0" presId="urn:microsoft.com/office/officeart/2005/8/layout/default"/>
    <dgm:cxn modelId="{CAA5DED4-19D4-4BF1-8766-DDA51AF25703}" srcId="{CD886DFB-6E1E-4984-A360-76988BBFC6F3}" destId="{1FDF83B7-1F5F-468B-BFF0-A9B95698AD07}" srcOrd="4" destOrd="0" parTransId="{282A39A4-1B93-41A7-B99E-E1BC0247EDC0}" sibTransId="{DA61EB0A-FC05-4A84-A94D-345F8ADA0EE3}"/>
    <dgm:cxn modelId="{9ACE7071-46F1-4828-AEF7-EDD5375CA160}" type="presOf" srcId="{1FDF83B7-1F5F-468B-BFF0-A9B95698AD07}" destId="{F9D0EB2D-A0E3-4B33-970B-5A66CAA6BCCE}" srcOrd="0" destOrd="0" presId="urn:microsoft.com/office/officeart/2005/8/layout/default"/>
    <dgm:cxn modelId="{E76A6BC7-9DB6-40E9-8959-46E23322BE67}" srcId="{CD886DFB-6E1E-4984-A360-76988BBFC6F3}" destId="{58F11D75-D205-4371-BEDB-95018785422D}" srcOrd="3" destOrd="0" parTransId="{4FF14C02-FBC7-4605-95AD-587A9C00A08C}" sibTransId="{D0A8FB9C-6DCD-44F8-8D16-66ED040A7F44}"/>
    <dgm:cxn modelId="{E8D10EF6-6863-4C43-91C8-7D899A7B66F4}" type="presOf" srcId="{AEFAE76C-2F7F-45C1-ABD2-F3E948D96534}" destId="{E4819D76-FF95-43AF-B0BC-62D4A8436FA2}" srcOrd="0" destOrd="0" presId="urn:microsoft.com/office/officeart/2005/8/layout/default"/>
    <dgm:cxn modelId="{066B304A-2598-47D9-ACD8-892894F99A10}" type="presOf" srcId="{9D622E7B-4F0F-4CD1-9B6C-5CC26FE15B1A}" destId="{FD05BF3B-C0F9-41D9-8A09-7FE5E796C1DE}" srcOrd="0" destOrd="0" presId="urn:microsoft.com/office/officeart/2005/8/layout/default"/>
    <dgm:cxn modelId="{D2D9FE45-CC44-47FD-902A-341E1E11AAFC}" srcId="{CD886DFB-6E1E-4984-A360-76988BBFC6F3}" destId="{6577E6D7-D179-4397-B63E-73F23D3FB2E8}" srcOrd="6" destOrd="0" parTransId="{83743C6C-2F11-4148-910B-DFC15AD9C96F}" sibTransId="{D6B6C621-663F-4C77-B47C-D1910CEE4668}"/>
    <dgm:cxn modelId="{2062CB4C-B324-41BE-9BAF-2422C602C1FD}" srcId="{CD886DFB-6E1E-4984-A360-76988BBFC6F3}" destId="{CC984181-BCA6-479A-B214-3EBAD9863F26}" srcOrd="5" destOrd="0" parTransId="{FC1CC6E6-2BA9-4AED-BBF2-750F0B631FAD}" sibTransId="{A6F0D2FA-829C-4796-8653-F4503099F6FC}"/>
    <dgm:cxn modelId="{F74292A2-8276-4AD5-91D6-732564805C43}" srcId="{CD886DFB-6E1E-4984-A360-76988BBFC6F3}" destId="{9D622E7B-4F0F-4CD1-9B6C-5CC26FE15B1A}" srcOrd="7" destOrd="0" parTransId="{EA8E04C9-DA92-4D92-9206-BBD5384768E3}" sibTransId="{C6DE03DF-EC5B-4F91-B4CC-32C747CC39C3}"/>
    <dgm:cxn modelId="{D7E16662-71EC-4DE7-B84B-CC0AF124CB9B}" srcId="{CD886DFB-6E1E-4984-A360-76988BBFC6F3}" destId="{AEFAE76C-2F7F-45C1-ABD2-F3E948D96534}" srcOrd="0" destOrd="0" parTransId="{B2EA496C-1FBA-4CAD-AE23-E9F502014196}" sibTransId="{B4130697-57EF-43F8-AF12-3C3B7582FC9B}"/>
    <dgm:cxn modelId="{167B60A7-6CD0-45EF-9AAE-30F923EA0677}" type="presParOf" srcId="{54F473C4-1B99-43B8-A9F2-272FC12CE231}" destId="{E4819D76-FF95-43AF-B0BC-62D4A8436FA2}" srcOrd="0" destOrd="0" presId="urn:microsoft.com/office/officeart/2005/8/layout/default"/>
    <dgm:cxn modelId="{6C0EB28E-2E1B-4BFD-AE34-672BB2AC510C}" type="presParOf" srcId="{54F473C4-1B99-43B8-A9F2-272FC12CE231}" destId="{07287F2B-C1DB-4B83-9EAC-FFA415F950D5}" srcOrd="1" destOrd="0" presId="urn:microsoft.com/office/officeart/2005/8/layout/default"/>
    <dgm:cxn modelId="{E8C99F1B-7328-48EB-A9AF-15E74687522E}" type="presParOf" srcId="{54F473C4-1B99-43B8-A9F2-272FC12CE231}" destId="{A2737CE1-B4A6-4505-9B6A-820A076BDEDF}" srcOrd="2" destOrd="0" presId="urn:microsoft.com/office/officeart/2005/8/layout/default"/>
    <dgm:cxn modelId="{694FB2B6-7FF4-4276-A26F-EA06004D482D}" type="presParOf" srcId="{54F473C4-1B99-43B8-A9F2-272FC12CE231}" destId="{BB475FCD-BCDB-4701-A561-B4B3A3B34CB6}" srcOrd="3" destOrd="0" presId="urn:microsoft.com/office/officeart/2005/8/layout/default"/>
    <dgm:cxn modelId="{66467184-7BAE-4D63-B357-442DED50F6F0}" type="presParOf" srcId="{54F473C4-1B99-43B8-A9F2-272FC12CE231}" destId="{93F49E74-890F-476D-86AD-E56B1DCA784F}" srcOrd="4" destOrd="0" presId="urn:microsoft.com/office/officeart/2005/8/layout/default"/>
    <dgm:cxn modelId="{32C677D4-BED7-4B18-AFE0-2D9B92114FFF}" type="presParOf" srcId="{54F473C4-1B99-43B8-A9F2-272FC12CE231}" destId="{051A9331-237A-48C2-A4C2-D75A79A4273F}" srcOrd="5" destOrd="0" presId="urn:microsoft.com/office/officeart/2005/8/layout/default"/>
    <dgm:cxn modelId="{55F1F198-1966-4259-959C-7FD06BB65EA7}" type="presParOf" srcId="{54F473C4-1B99-43B8-A9F2-272FC12CE231}" destId="{9E9D8959-5CEE-466A-8073-81C716170134}" srcOrd="6" destOrd="0" presId="urn:microsoft.com/office/officeart/2005/8/layout/default"/>
    <dgm:cxn modelId="{26634D15-52F3-4A01-8EC0-4C05C698E745}" type="presParOf" srcId="{54F473C4-1B99-43B8-A9F2-272FC12CE231}" destId="{3FCCF6BD-EDA6-4243-8991-AF5E3757F99A}" srcOrd="7" destOrd="0" presId="urn:microsoft.com/office/officeart/2005/8/layout/default"/>
    <dgm:cxn modelId="{5BCD129C-D852-4DCB-AF55-4C36555A8363}" type="presParOf" srcId="{54F473C4-1B99-43B8-A9F2-272FC12CE231}" destId="{F9D0EB2D-A0E3-4B33-970B-5A66CAA6BCCE}" srcOrd="8" destOrd="0" presId="urn:microsoft.com/office/officeart/2005/8/layout/default"/>
    <dgm:cxn modelId="{B623AF66-C9EC-44A9-A134-C52C9CF2CD1A}" type="presParOf" srcId="{54F473C4-1B99-43B8-A9F2-272FC12CE231}" destId="{37CF6F02-6FB3-4B2C-B67D-C05B3C3B4A02}" srcOrd="9" destOrd="0" presId="urn:microsoft.com/office/officeart/2005/8/layout/default"/>
    <dgm:cxn modelId="{A638459D-9F39-4AF6-BEB7-8E42BF0F5530}" type="presParOf" srcId="{54F473C4-1B99-43B8-A9F2-272FC12CE231}" destId="{925B002A-1B2E-47AA-B3B8-8F55826DB6F5}" srcOrd="10" destOrd="0" presId="urn:microsoft.com/office/officeart/2005/8/layout/default"/>
    <dgm:cxn modelId="{8A174241-271C-405E-80A1-D4618E365A98}" type="presParOf" srcId="{54F473C4-1B99-43B8-A9F2-272FC12CE231}" destId="{FD41581B-04DD-46DA-9A37-F239D686E618}" srcOrd="11" destOrd="0" presId="urn:microsoft.com/office/officeart/2005/8/layout/default"/>
    <dgm:cxn modelId="{3B7A052F-50CC-4FC1-BC6F-3DF5A7D1B046}" type="presParOf" srcId="{54F473C4-1B99-43B8-A9F2-272FC12CE231}" destId="{0D53A4B0-76EC-4FF6-9751-4FB0941B3F10}" srcOrd="12" destOrd="0" presId="urn:microsoft.com/office/officeart/2005/8/layout/default"/>
    <dgm:cxn modelId="{323EED77-ED0E-4F41-8B40-F53BE8256E72}" type="presParOf" srcId="{54F473C4-1B99-43B8-A9F2-272FC12CE231}" destId="{9574E0B9-A836-43D4-9AC5-FECE32BDD8FE}" srcOrd="13" destOrd="0" presId="urn:microsoft.com/office/officeart/2005/8/layout/default"/>
    <dgm:cxn modelId="{598AD1B1-4EB5-46E1-BA26-6F5382F9F3B3}" type="presParOf" srcId="{54F473C4-1B99-43B8-A9F2-272FC12CE231}" destId="{FD05BF3B-C0F9-41D9-8A09-7FE5E796C1DE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819D76-FF95-43AF-B0BC-62D4A8436FA2}">
      <dsp:nvSpPr>
        <dsp:cNvPr id="0" name=""/>
        <dsp:cNvSpPr/>
      </dsp:nvSpPr>
      <dsp:spPr>
        <a:xfrm>
          <a:off x="366013" y="501"/>
          <a:ext cx="2339758" cy="1403855"/>
        </a:xfrm>
        <a:prstGeom prst="rect">
          <a:avLst/>
        </a:prstGeom>
        <a:solidFill>
          <a:schemeClr val="bg2">
            <a:lumMod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Обеспечение качественными коммунальными услугами и повышение уровня благоустройства  </a:t>
          </a:r>
          <a:r>
            <a:rPr lang="ru-RU" sz="1400" b="1" kern="1200" dirty="0" smtClean="0"/>
            <a:t>22,2%</a:t>
          </a:r>
          <a:endParaRPr lang="ru-RU" sz="1400" b="1" kern="1200" dirty="0"/>
        </a:p>
      </dsp:txBody>
      <dsp:txXfrm>
        <a:off x="366013" y="501"/>
        <a:ext cx="2339758" cy="1403855"/>
      </dsp:txXfrm>
    </dsp:sp>
    <dsp:sp modelId="{A2737CE1-B4A6-4505-9B6A-820A076BDEDF}">
      <dsp:nvSpPr>
        <dsp:cNvPr id="0" name=""/>
        <dsp:cNvSpPr/>
      </dsp:nvSpPr>
      <dsp:spPr>
        <a:xfrm>
          <a:off x="2930155" y="47474"/>
          <a:ext cx="2339758" cy="1403855"/>
        </a:xfrm>
        <a:prstGeom prst="rect">
          <a:avLst/>
        </a:prstGeom>
        <a:solidFill>
          <a:schemeClr val="bg2">
            <a:lumMod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Управление муниципальными финансами </a:t>
          </a:r>
          <a:r>
            <a:rPr lang="ru-RU" sz="1400" b="1" kern="1200" dirty="0" smtClean="0"/>
            <a:t>39,6</a:t>
          </a:r>
          <a:r>
            <a:rPr lang="ru-RU" sz="1400" b="1" kern="1200" dirty="0" smtClean="0"/>
            <a:t>%</a:t>
          </a:r>
          <a:endParaRPr lang="ru-RU" sz="1400" b="1" kern="1200" dirty="0"/>
        </a:p>
      </dsp:txBody>
      <dsp:txXfrm>
        <a:off x="2930155" y="47474"/>
        <a:ext cx="2339758" cy="1403855"/>
      </dsp:txXfrm>
    </dsp:sp>
    <dsp:sp modelId="{93F49E74-890F-476D-86AD-E56B1DCA784F}">
      <dsp:nvSpPr>
        <dsp:cNvPr id="0" name=""/>
        <dsp:cNvSpPr/>
      </dsp:nvSpPr>
      <dsp:spPr>
        <a:xfrm>
          <a:off x="5513483" y="501"/>
          <a:ext cx="2339758" cy="1403855"/>
        </a:xfrm>
        <a:prstGeom prst="rect">
          <a:avLst/>
        </a:prstGeom>
        <a:solidFill>
          <a:schemeClr val="bg2">
            <a:lumMod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Развитие культуры </a:t>
          </a:r>
          <a:r>
            <a:rPr lang="ru-RU" sz="1400" b="1" kern="1200" dirty="0" smtClean="0"/>
            <a:t>33,3%</a:t>
          </a:r>
          <a:endParaRPr lang="ru-RU" sz="1400" b="1" kern="1200" dirty="0"/>
        </a:p>
      </dsp:txBody>
      <dsp:txXfrm>
        <a:off x="5513483" y="501"/>
        <a:ext cx="2339758" cy="1403855"/>
      </dsp:txXfrm>
    </dsp:sp>
    <dsp:sp modelId="{9E9D8959-5CEE-466A-8073-81C716170134}">
      <dsp:nvSpPr>
        <dsp:cNvPr id="0" name=""/>
        <dsp:cNvSpPr/>
      </dsp:nvSpPr>
      <dsp:spPr>
        <a:xfrm>
          <a:off x="375723" y="1632983"/>
          <a:ext cx="2339758" cy="1403855"/>
        </a:xfrm>
        <a:prstGeom prst="rect">
          <a:avLst/>
        </a:prstGeom>
        <a:solidFill>
          <a:schemeClr val="bg2">
            <a:lumMod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Охрана окружающей среды и рациональное природопользование 3,1%</a:t>
          </a:r>
          <a:endParaRPr lang="ru-RU" sz="1400" b="1" kern="1200" dirty="0"/>
        </a:p>
      </dsp:txBody>
      <dsp:txXfrm>
        <a:off x="375723" y="1632983"/>
        <a:ext cx="2339758" cy="1403855"/>
      </dsp:txXfrm>
    </dsp:sp>
    <dsp:sp modelId="{F9D0EB2D-A0E3-4B33-970B-5A66CAA6BCCE}">
      <dsp:nvSpPr>
        <dsp:cNvPr id="0" name=""/>
        <dsp:cNvSpPr/>
      </dsp:nvSpPr>
      <dsp:spPr>
        <a:xfrm>
          <a:off x="2939748" y="1638332"/>
          <a:ext cx="2339758" cy="1403855"/>
        </a:xfrm>
        <a:prstGeom prst="rect">
          <a:avLst/>
        </a:prstGeom>
        <a:solidFill>
          <a:schemeClr val="bg2">
            <a:lumMod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Информационное общество и формирование электронного правительства 0,1%</a:t>
          </a:r>
          <a:endParaRPr lang="ru-RU" sz="1400" b="1" kern="1200" dirty="0"/>
        </a:p>
      </dsp:txBody>
      <dsp:txXfrm>
        <a:off x="2939748" y="1638332"/>
        <a:ext cx="2339758" cy="1403855"/>
      </dsp:txXfrm>
    </dsp:sp>
    <dsp:sp modelId="{925B002A-1B2E-47AA-B3B8-8F55826DB6F5}">
      <dsp:nvSpPr>
        <dsp:cNvPr id="0" name=""/>
        <dsp:cNvSpPr/>
      </dsp:nvSpPr>
      <dsp:spPr>
        <a:xfrm>
          <a:off x="5513483" y="1638332"/>
          <a:ext cx="2339758" cy="1403855"/>
        </a:xfrm>
        <a:prstGeom prst="rect">
          <a:avLst/>
        </a:prstGeom>
        <a:solidFill>
          <a:schemeClr val="bg2">
            <a:lumMod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Развитие физической культуры и спорта </a:t>
          </a:r>
          <a:r>
            <a:rPr lang="ru-RU" sz="1400" b="1" kern="1200" dirty="0" smtClean="0"/>
            <a:t>0,9%</a:t>
          </a:r>
          <a:endParaRPr lang="ru-RU" sz="1400" b="1" kern="1200" dirty="0"/>
        </a:p>
      </dsp:txBody>
      <dsp:txXfrm>
        <a:off x="5513483" y="1638332"/>
        <a:ext cx="2339758" cy="1403855"/>
      </dsp:txXfrm>
    </dsp:sp>
    <dsp:sp modelId="{0D53A4B0-76EC-4FF6-9751-4FB0941B3F10}">
      <dsp:nvSpPr>
        <dsp:cNvPr id="0" name=""/>
        <dsp:cNvSpPr/>
      </dsp:nvSpPr>
      <dsp:spPr>
        <a:xfrm>
          <a:off x="1652881" y="3276163"/>
          <a:ext cx="2339758" cy="1403855"/>
        </a:xfrm>
        <a:prstGeom prst="rect">
          <a:avLst/>
        </a:prstGeom>
        <a:solidFill>
          <a:schemeClr val="bg2">
            <a:lumMod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Муниципальная политика 0,2%</a:t>
          </a:r>
          <a:endParaRPr lang="ru-RU" sz="1400" b="1" kern="1200" dirty="0"/>
        </a:p>
      </dsp:txBody>
      <dsp:txXfrm>
        <a:off x="1652881" y="3276163"/>
        <a:ext cx="2339758" cy="1403855"/>
      </dsp:txXfrm>
    </dsp:sp>
    <dsp:sp modelId="{FD05BF3B-C0F9-41D9-8A09-7FE5E796C1DE}">
      <dsp:nvSpPr>
        <dsp:cNvPr id="0" name=""/>
        <dsp:cNvSpPr/>
      </dsp:nvSpPr>
      <dsp:spPr>
        <a:xfrm>
          <a:off x="4226615" y="3276163"/>
          <a:ext cx="2339758" cy="1403855"/>
        </a:xfrm>
        <a:prstGeom prst="rect">
          <a:avLst/>
        </a:prstGeom>
        <a:solidFill>
          <a:schemeClr val="bg2">
            <a:lumMod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Защита населения и территории от чрезвычайных ситуаций, обеспечение пожарной безопасности </a:t>
          </a:r>
          <a:r>
            <a:rPr lang="ru-RU" sz="1400" b="1" kern="1200" dirty="0" smtClean="0"/>
            <a:t>0,6%</a:t>
          </a:r>
          <a:endParaRPr lang="ru-RU" sz="1400" b="1" kern="1200" dirty="0"/>
        </a:p>
      </dsp:txBody>
      <dsp:txXfrm>
        <a:off x="4226615" y="3276163"/>
        <a:ext cx="2339758" cy="14038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814C41-0C23-4FFE-BB82-F4E9D0AC9CE2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41085F-0566-4448-9AB2-8CA6312BD2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1085F-0566-4448-9AB2-8CA6312BD2F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1085F-0566-4448-9AB2-8CA6312BD2F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00612-E387-4FDC-9DCA-7E219BA070D8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4464496"/>
          </a:xfrm>
          <a:effectLst>
            <a:outerShdw blurRad="50800" dist="50800" dir="5400000" algn="ctr" rotWithShape="0">
              <a:schemeClr val="bg1"/>
            </a:outerShdw>
          </a:effectLst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/>
            </a:r>
            <a:br>
              <a:rPr lang="ru-RU" b="1" i="1" dirty="0" smtClean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</a:br>
            <a:r>
              <a:rPr lang="ru-RU" b="1" i="1" dirty="0" smtClean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/>
            </a:r>
            <a:br>
              <a:rPr lang="ru-RU" b="1" i="1" dirty="0" smtClean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</a:br>
            <a:r>
              <a:rPr lang="ru-RU" sz="4000" b="1" i="1" dirty="0" smtClean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>ПРОЕКТ БЮДЖЕТА </a:t>
            </a:r>
            <a:r>
              <a:rPr lang="ru-RU" sz="4000" b="1" i="1" dirty="0" smtClean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>НОВОБЕССЕРГЕНЕВСКОГО </a:t>
            </a:r>
            <a:r>
              <a:rPr lang="ru-RU" sz="4000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>СЕЛЬСКОГО ПОСЕЛЕНИЯ НЕКЛИНОВСКОГО </a:t>
            </a:r>
            <a:r>
              <a:rPr lang="ru-RU" sz="4000" b="1" i="1" dirty="0" smtClean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>РАЙОНА</a:t>
            </a:r>
            <a:r>
              <a:rPr lang="ru-RU" sz="4000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/>
            </a:r>
            <a:br>
              <a:rPr lang="ru-RU" sz="4000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</a:br>
            <a:r>
              <a:rPr lang="ru-RU" sz="4000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> НА </a:t>
            </a:r>
            <a:r>
              <a:rPr lang="ru-RU" sz="4000" b="1" i="1" dirty="0" smtClean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>201</a:t>
            </a:r>
            <a:r>
              <a:rPr lang="en-US" sz="4000" b="1" i="1" dirty="0" smtClean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>8-</a:t>
            </a:r>
            <a:r>
              <a:rPr lang="ru-RU" sz="4000" b="1" i="1" dirty="0" smtClean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>20</a:t>
            </a:r>
            <a:r>
              <a:rPr lang="en-US" sz="4000" b="1" i="1" dirty="0" smtClean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>20</a:t>
            </a:r>
            <a:r>
              <a:rPr lang="ru-RU" sz="4000" b="1" i="1" dirty="0" smtClean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> ГОДЫ</a:t>
            </a:r>
            <a:endParaRPr lang="ru-RU" sz="4000" b="1" i="1" dirty="0">
              <a:solidFill>
                <a:schemeClr val="accent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157192"/>
            <a:ext cx="6400800" cy="481608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50800" dir="5400000" algn="ctr" rotWithShape="0">
              <a:schemeClr val="accent1">
                <a:lumMod val="75000"/>
              </a:schemeClr>
            </a:outerShdw>
          </a:effectLst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ТРЕБОВАНИЯ СОГЛАШЕНИЯ О ПРЕДОСТАВЛЕНИИ ДОТАЦИИ НА ВЫРАВНИВАНИЕ БЮДЖЕТНОЙ ОБЕСПЕЧЕННОСТИ В 2018 ГОДУ ОБ ОБЕСПЕЧЕНИИ РЯДА МЕРОПРИЯТИЙ:</a:t>
            </a:r>
            <a:endParaRPr lang="ru-RU" sz="24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b="1" dirty="0" smtClean="0"/>
          </a:p>
          <a:p>
            <a:pPr>
              <a:buNone/>
            </a:pPr>
            <a:r>
              <a:rPr lang="en-US" b="1" dirty="0" smtClean="0"/>
              <a:t>- </a:t>
            </a:r>
            <a:r>
              <a:rPr lang="ru-RU" b="1" dirty="0" smtClean="0"/>
              <a:t>рост налоговых и неналоговых доходов, показателей социально-экономического развития, в том числе инвестиций;</a:t>
            </a:r>
          </a:p>
          <a:p>
            <a:pPr>
              <a:buNone/>
            </a:pPr>
            <a:r>
              <a:rPr lang="en-US" b="1" dirty="0" smtClean="0"/>
              <a:t>- </a:t>
            </a:r>
            <a:r>
              <a:rPr lang="ru-RU" b="1" dirty="0" smtClean="0"/>
              <a:t>реализация программы оптимизации расходов,</a:t>
            </a:r>
          </a:p>
          <a:p>
            <a:pPr>
              <a:buNone/>
            </a:pPr>
            <a:r>
              <a:rPr lang="ru-RU" i="1" dirty="0" smtClean="0"/>
              <a:t>в состав которой включены основные направления:</a:t>
            </a:r>
          </a:p>
          <a:p>
            <a:pPr>
              <a:buNone/>
            </a:pPr>
            <a:r>
              <a:rPr lang="ru-RU" dirty="0" smtClean="0"/>
              <a:t>• </a:t>
            </a:r>
            <a:r>
              <a:rPr lang="ru-RU" i="1" dirty="0" smtClean="0"/>
              <a:t>повышение эффективности бюджетной сети и мер социальной поддержки;</a:t>
            </a:r>
          </a:p>
          <a:p>
            <a:pPr>
              <a:buNone/>
            </a:pPr>
            <a:r>
              <a:rPr lang="ru-RU" dirty="0" smtClean="0"/>
              <a:t>• </a:t>
            </a:r>
            <a:r>
              <a:rPr lang="ru-RU" i="1" dirty="0" smtClean="0"/>
              <a:t>совершенствование системы закупок для муниципальных нужд;</a:t>
            </a:r>
          </a:p>
          <a:p>
            <a:pPr>
              <a:buNone/>
            </a:pPr>
            <a:r>
              <a:rPr lang="ru-RU" dirty="0" smtClean="0"/>
              <a:t>• </a:t>
            </a:r>
            <a:r>
              <a:rPr lang="ru-RU" i="1" dirty="0" smtClean="0"/>
              <a:t>совершенствование межбюджетных отношений;</a:t>
            </a:r>
          </a:p>
          <a:p>
            <a:pPr>
              <a:buNone/>
            </a:pPr>
            <a:r>
              <a:rPr lang="ru-RU" dirty="0" smtClean="0"/>
              <a:t>• </a:t>
            </a:r>
            <a:r>
              <a:rPr lang="ru-RU" i="1" dirty="0" smtClean="0"/>
              <a:t>усиление действенности системы внутреннего финансового контроля и аудита;</a:t>
            </a:r>
          </a:p>
          <a:p>
            <a:pPr>
              <a:buNone/>
            </a:pPr>
            <a:r>
              <a:rPr lang="ru-RU" dirty="0" smtClean="0"/>
              <a:t>• </a:t>
            </a:r>
            <a:r>
              <a:rPr lang="ru-RU" i="1" dirty="0" smtClean="0"/>
              <a:t>взвешенная долговая политика.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50800" dir="5400000" algn="ctr" rotWithShape="0">
              <a:schemeClr val="bg1"/>
            </a:outerShdw>
          </a:effectLst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Особенности составления проекта решения Собрания депутатов </a:t>
            </a:r>
            <a:r>
              <a:rPr lang="ru-RU" sz="2800" b="1" dirty="0" err="1" smtClean="0">
                <a:solidFill>
                  <a:srgbClr val="FF0000"/>
                </a:solidFill>
              </a:rPr>
              <a:t>Новобессергеневского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сельского поселения на 2018 год и на плановый период 2019 и 2020 годов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endParaRPr lang="ru-RU" b="1" dirty="0" smtClean="0"/>
          </a:p>
          <a:p>
            <a:r>
              <a:rPr lang="ru-RU" b="1" dirty="0" smtClean="0"/>
              <a:t>В составе основных характеристик бюджета не предусматриваются условно-утверждаемые расходы</a:t>
            </a:r>
          </a:p>
          <a:p>
            <a:r>
              <a:rPr lang="ru-RU" b="1" dirty="0" smtClean="0"/>
              <a:t>Параметры планового периода в ведомственной структуре расходов сформированы в виде абсолютных величин (без увеличения или уменьшения ранее утверждённых параметров трёхлетнего бюджета)</a:t>
            </a:r>
          </a:p>
          <a:p>
            <a:r>
              <a:rPr lang="ru-RU" b="1" dirty="0" smtClean="0"/>
              <a:t>Формирование приложений к проекту решений не раздельно в</a:t>
            </a:r>
          </a:p>
          <a:p>
            <a:pPr>
              <a:buNone/>
            </a:pPr>
            <a:r>
              <a:rPr lang="ru-RU" b="1" dirty="0" smtClean="0"/>
              <a:t>      отношении очередного финансового года и расходов планового</a:t>
            </a:r>
          </a:p>
          <a:p>
            <a:pPr>
              <a:buNone/>
            </a:pPr>
            <a:r>
              <a:rPr lang="ru-RU" b="1" dirty="0" smtClean="0"/>
              <a:t>      периода, а в качестве единого приложения на три года</a:t>
            </a:r>
            <a:endParaRPr lang="ru-RU" dirty="0" smtClean="0"/>
          </a:p>
          <a:p>
            <a:r>
              <a:rPr lang="ru-RU" b="1" dirty="0" smtClean="0"/>
              <a:t>Приостановлена норма о необходимости принятия решений собрания депутатов о внесении изменений в решения о налогах и сборах до внесения проекта бюджета в представительный орган</a:t>
            </a:r>
          </a:p>
          <a:p>
            <a:r>
              <a:rPr lang="ru-RU" b="1" dirty="0" smtClean="0"/>
              <a:t>Реестр расходных обязательств – в электронном виде</a:t>
            </a:r>
          </a:p>
          <a:p>
            <a:pPr>
              <a:buNone/>
            </a:pPr>
            <a:r>
              <a:rPr lang="ru-RU" b="1" dirty="0" smtClean="0"/>
              <a:t>     (размещается на сайте </a:t>
            </a:r>
            <a:r>
              <a:rPr lang="ru-RU" b="1" dirty="0" err="1" smtClean="0"/>
              <a:t>Новобессергене</a:t>
            </a:r>
            <a:r>
              <a:rPr lang="ru-RU" b="1" dirty="0" err="1" smtClean="0"/>
              <a:t>вского</a:t>
            </a:r>
            <a:r>
              <a:rPr lang="ru-RU" b="1" dirty="0" smtClean="0"/>
              <a:t> </a:t>
            </a:r>
            <a:r>
              <a:rPr lang="ru-RU" b="1" dirty="0" smtClean="0"/>
              <a:t>сельского поселения)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Основные параметры бюджета </a:t>
            </a:r>
            <a:r>
              <a:rPr lang="ru-RU" sz="2400" b="1" i="1" dirty="0" err="1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Новобессергене</a:t>
            </a:r>
            <a:r>
              <a:rPr lang="ru-RU" sz="2400" b="1" i="1" dirty="0" err="1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вского</a:t>
            </a:r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 </a:t>
            </a:r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сельского поселения на 2018-2020годы</a:t>
            </a:r>
            <a:endParaRPr lang="ru-RU" sz="2400" b="1" i="1" dirty="0">
              <a:solidFill>
                <a:schemeClr val="bg2">
                  <a:lumMod val="25000"/>
                </a:schemeClr>
              </a:solidFill>
              <a:latin typeface="Arial Black" pitchFamily="34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922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820808"/>
                <a:gridCol w="1471032"/>
                <a:gridCol w="1645920"/>
                <a:gridCol w="1645920"/>
              </a:tblGrid>
              <a:tr h="154076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Показатель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Первоначально принятый бюджет на 2017 год от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23.12.16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№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Плановые бюджетные назначения на 2018 год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Плановые бюджетные назначения на 2019год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Плановые бюджетные назначения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на 2020 год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Доходы, 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21325,9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20646,6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20431,2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19168,4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Расходы, 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21325,9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20646,6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20431,2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19168,4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Дефицит, </a:t>
                      </a:r>
                      <a:r>
                        <a:rPr lang="ru-RU" dirty="0" err="1" smtClean="0"/>
                        <a:t>Профицит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НАЛОГОВЫЕ И НЕНАЛОГОВОЫЕ ДОХОДЫ БЮДЖЕТА </a:t>
            </a:r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НОВОБЕССЕРГЕНЕ</a:t>
            </a:r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ВСКОГО </a:t>
            </a:r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СЕЛЬСКОГО ПОСЕЛЕНИЯ</a:t>
            </a:r>
            <a:br>
              <a:rPr lang="ru-RU" sz="2400" b="1" i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</a:br>
            <a:r>
              <a:rPr lang="ru-RU" sz="1600" b="1" i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(тыс.рублей)</a:t>
            </a:r>
            <a:endParaRPr lang="ru-RU" sz="1600" b="1" i="1" dirty="0">
              <a:solidFill>
                <a:schemeClr val="bg2">
                  <a:lumMod val="25000"/>
                </a:schemeClr>
              </a:solidFill>
              <a:latin typeface="Arial Black" pitchFamily="34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755576" y="1628800"/>
          <a:ext cx="7941568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67544" y="1412776"/>
          <a:ext cx="822960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i="1" dirty="0" smtClean="0"/>
              <a:t>Структура налоговых и неналоговых доходов бюджета </a:t>
            </a:r>
            <a:r>
              <a:rPr lang="ru-RU" sz="2400" b="1" i="1" dirty="0" err="1" smtClean="0"/>
              <a:t>Новобессергеневского</a:t>
            </a:r>
            <a:r>
              <a:rPr lang="ru-RU" sz="2400" b="1" i="1" dirty="0" smtClean="0"/>
              <a:t> </a:t>
            </a:r>
            <a:r>
              <a:rPr lang="ru-RU" sz="2400" b="1" i="1" dirty="0" smtClean="0"/>
              <a:t>сельского поселения </a:t>
            </a:r>
            <a:r>
              <a:rPr lang="ru-RU" sz="2400" b="1" i="1" dirty="0" err="1" smtClean="0"/>
              <a:t>Неклиновского</a:t>
            </a:r>
            <a:r>
              <a:rPr lang="ru-RU" sz="2400" b="1" i="1" dirty="0" smtClean="0"/>
              <a:t> района на 2018  год</a:t>
            </a:r>
            <a:endParaRPr lang="ru-RU" sz="2400" b="1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50800" dir="5400000" algn="ctr" rotWithShape="0">
              <a:schemeClr val="tx1">
                <a:lumMod val="85000"/>
                <a:lumOff val="15000"/>
              </a:schemeClr>
            </a:outerShdw>
          </a:effectLst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Безвозмездные поступления из областного бюджета </a:t>
            </a:r>
            <a:r>
              <a:rPr lang="ru-RU" sz="2800" b="1" dirty="0" smtClean="0">
                <a:solidFill>
                  <a:srgbClr val="FF0000"/>
                </a:solidFill>
              </a:rPr>
              <a:t>(тыс.рублей)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6608"/>
                <a:gridCol w="1944216"/>
                <a:gridCol w="1944216"/>
                <a:gridCol w="195456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Наименование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2018 год 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Проект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2019 год 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Проект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2020 год 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Проект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Межбюджетные трансферты, всего: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11152,8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10828,0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9433,2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Дотации бюджетам бюджетной системы Российской Федерации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10805,9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10481,1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9433,0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Субвенции бюджетам бюджетной системы Российской Федерации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346,9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346,9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91264" cy="692696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Расходы бюджета </a:t>
            </a:r>
            <a:r>
              <a:rPr lang="ru-RU" sz="1800" b="1" dirty="0" err="1" smtClean="0"/>
              <a:t>Новобессергене</a:t>
            </a:r>
            <a:r>
              <a:rPr lang="ru-RU" sz="1800" b="1" dirty="0" err="1" smtClean="0"/>
              <a:t>вского</a:t>
            </a:r>
            <a:r>
              <a:rPr lang="ru-RU" sz="1800" b="1" dirty="0" smtClean="0"/>
              <a:t> </a:t>
            </a:r>
            <a:r>
              <a:rPr lang="ru-RU" sz="1800" b="1" dirty="0" smtClean="0"/>
              <a:t>сельского поселения на 2018 год – </a:t>
            </a:r>
            <a:r>
              <a:rPr lang="ru-RU" sz="1800" b="1" dirty="0" smtClean="0"/>
              <a:t>20646,6</a:t>
            </a:r>
            <a:r>
              <a:rPr lang="ru-RU" sz="1800" b="1" dirty="0" smtClean="0"/>
              <a:t> </a:t>
            </a:r>
            <a:r>
              <a:rPr lang="ru-RU" sz="1800" b="1" dirty="0" smtClean="0"/>
              <a:t>тыс.рублей</a:t>
            </a:r>
            <a:endParaRPr lang="ru-RU" sz="1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252536" y="836712"/>
          <a:ext cx="9217024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340768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</a:rPr>
              <a:t>Доля муниципальных программ в общем объеме расходов, запланированных на реализацию муниципальных программ </a:t>
            </a:r>
            <a:r>
              <a:rPr lang="ru-RU" sz="2400" b="1" i="1" dirty="0" err="1" smtClean="0">
                <a:solidFill>
                  <a:schemeClr val="accent2">
                    <a:lumMod val="75000"/>
                  </a:schemeClr>
                </a:solidFill>
              </a:rPr>
              <a:t>Новобессергене</a:t>
            </a:r>
            <a:r>
              <a:rPr lang="ru-RU" sz="2400" b="1" i="1" dirty="0" err="1" smtClean="0">
                <a:solidFill>
                  <a:schemeClr val="accent2">
                    <a:lumMod val="75000"/>
                  </a:schemeClr>
                </a:solidFill>
              </a:rPr>
              <a:t>вского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</a:rPr>
              <a:t>сельского поселения в 2018 году</a:t>
            </a:r>
            <a:endParaRPr lang="ru-RU" sz="24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67544" y="1700808"/>
          <a:ext cx="8219256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1205</TotalTime>
  <Words>429</Words>
  <Application>Microsoft Office PowerPoint</Application>
  <PresentationFormat>Экран (4:3)</PresentationFormat>
  <Paragraphs>84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 ПРОЕКТ БЮДЖЕТА НОВОБЕССЕРГЕНЕВСКОГО СЕЛЬСКОГО ПОСЕЛЕНИЯ НЕКЛИНОВСКОГО РАЙОНА  НА 2018-2020 ГОДЫ</vt:lpstr>
      <vt:lpstr>ТРЕБОВАНИЯ СОГЛАШЕНИЯ О ПРЕДОСТАВЛЕНИИ ДОТАЦИИ НА ВЫРАВНИВАНИЕ БЮДЖЕТНОЙ ОБЕСПЕЧЕННОСТИ В 2018 ГОДУ ОБ ОБЕСПЕЧЕНИИ РЯДА МЕРОПРИЯТИЙ:</vt:lpstr>
      <vt:lpstr>Особенности составления проекта решения Собрания депутатов Новобессергеневского сельского поселения на 2018 год и на плановый период 2019 и 2020 годов</vt:lpstr>
      <vt:lpstr>Основные параметры бюджета Новобессергеневского сельского поселения на 2018-2020годы</vt:lpstr>
      <vt:lpstr>НАЛОГОВЫЕ И НЕНАЛОГОВОЫЕ ДОХОДЫ БЮДЖЕТА НОВОБЕССЕРГЕНЕВСКОГО СЕЛЬСКОГО ПОСЕЛЕНИЯ (тыс.рублей)</vt:lpstr>
      <vt:lpstr>Структура налоговых и неналоговых доходов бюджета Новобессергеневского сельского поселения Неклиновского района на 2018  год</vt:lpstr>
      <vt:lpstr>Безвозмездные поступления из областного бюджета (тыс.рублей)</vt:lpstr>
      <vt:lpstr>Расходы бюджета Новобессергеневского сельского поселения на 2018 год – 20646,6 тыс.рублей</vt:lpstr>
      <vt:lpstr>Доля муниципальных программ в общем объеме расходов, запланированных на реализацию муниципальных программ Новобессергеневского сельского поселения в 2018 году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ФЕДОРОВСКОГО СЕЛЬСКОГО ПОСЕЛЕНИЯ НЕКЛИНОВСКОГО РАЙОНА  НА 2014-2016 ГОДЫ</dc:title>
  <dc:creator>DEPO</dc:creator>
  <cp:lastModifiedBy>User</cp:lastModifiedBy>
  <cp:revision>148</cp:revision>
  <dcterms:created xsi:type="dcterms:W3CDTF">2014-02-20T11:03:17Z</dcterms:created>
  <dcterms:modified xsi:type="dcterms:W3CDTF">2017-11-28T09:37:43Z</dcterms:modified>
</cp:coreProperties>
</file>