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60" r:id="rId2"/>
    <p:sldId id="284" r:id="rId3"/>
    <p:sldId id="259" r:id="rId4"/>
    <p:sldId id="283" r:id="rId5"/>
    <p:sldId id="285" r:id="rId6"/>
    <p:sldId id="286" r:id="rId7"/>
    <p:sldId id="275" r:id="rId8"/>
    <p:sldId id="295" r:id="rId9"/>
    <p:sldId id="291" r:id="rId10"/>
    <p:sldId id="300" r:id="rId11"/>
    <p:sldId id="290" r:id="rId12"/>
    <p:sldId id="288" r:id="rId13"/>
    <p:sldId id="296" r:id="rId14"/>
    <p:sldId id="302" r:id="rId15"/>
    <p:sldId id="276" r:id="rId16"/>
    <p:sldId id="294" r:id="rId17"/>
    <p:sldId id="274" r:id="rId18"/>
    <p:sldId id="303" r:id="rId19"/>
    <p:sldId id="298" r:id="rId20"/>
    <p:sldId id="272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789" initials="7" lastIdx="1" clrIdx="0">
    <p:extLst>
      <p:ext uri="{19B8F6BF-5375-455C-9EA6-DF929625EA0E}">
        <p15:presenceInfo xmlns:p15="http://schemas.microsoft.com/office/powerpoint/2012/main" userId="789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8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8C4E6F-AFFB-4AC3-9CB7-1518C1A2E618}" v="143" dt="2023-09-05T14:55:52.581"/>
    <p1510:client id="{4C856D98-ACCD-49C1-BCCA-35BEAFD0FE32}" v="30" dt="2023-09-05T14:45:12.060"/>
    <p1510:client id="{88B743DA-4AD2-4BD9-A77C-FE2F98C14FF6}" v="3" dt="2023-09-05T14:36:06.484"/>
    <p1510:client id="{8E6F8DB5-2174-4CC7-85E5-0567E811D6DA}" v="4" dt="2023-09-05T14:40:18.6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4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300694242857374"/>
          <c:y val="7.265024290662854E-2"/>
          <c:w val="0.44145078429337509"/>
          <c:h val="0.741399047541950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00B050"/>
            </a:solidFill>
            <a:ln w="10000" cap="flat" cmpd="sng" algn="ctr">
              <a:solidFill>
                <a:schemeClr val="accent1"/>
              </a:solidFill>
              <a:prstDash val="solid"/>
            </a:ln>
            <a:effectLst>
              <a:outerShdw blurRad="76200" dist="50800" dir="5400000" rotWithShape="0">
                <a:srgbClr val="4E3B3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/>
            </a:sp3d>
          </c:spPr>
          <c:invertIfNegative val="0"/>
          <c:dLbls>
            <c:dLbl>
              <c:idx val="4"/>
              <c:layout>
                <c:manualLayout>
                  <c:x val="1.2370670484495401E-3"/>
                  <c:y val="1.50684964013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70-4386-AEA3-F13163AA1B82}"/>
                </c:ext>
              </c:extLst>
            </c:dLbl>
            <c:spPr>
              <a:ln>
                <a:solidFill>
                  <a:schemeClr val="accent3">
                    <a:lumMod val="75000"/>
                  </a:schemeClr>
                </a:solidFill>
              </a:ln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Благоустройство </c:v>
                </c:pt>
                <c:pt idx="1">
                  <c:v>Здравоохранение</c:v>
                </c:pt>
                <c:pt idx="2">
                  <c:v>Электроснабжение</c:v>
                </c:pt>
                <c:pt idx="3">
                  <c:v>Землепользование</c:v>
                </c:pt>
                <c:pt idx="4">
                  <c:v>Культура</c:v>
                </c:pt>
                <c:pt idx="5">
                  <c:v>Дороги</c:v>
                </c:pt>
                <c:pt idx="6">
                  <c:v>Физкультура</c:v>
                </c:pt>
                <c:pt idx="7">
                  <c:v>Образование</c:v>
                </c:pt>
                <c:pt idx="8">
                  <c:v>ЖКХ</c:v>
                </c:pt>
                <c:pt idx="9">
                  <c:v>Другие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13</c:v>
                </c:pt>
                <c:pt idx="1">
                  <c:v>3</c:v>
                </c:pt>
                <c:pt idx="2">
                  <c:v>12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70-4386-AEA3-F13163AA1B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2539008"/>
        <c:axId val="144085376"/>
      </c:barChart>
      <c:catAx>
        <c:axId val="1425390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4085376"/>
        <c:crosses val="autoZero"/>
        <c:auto val="1"/>
        <c:lblAlgn val="ctr"/>
        <c:lblOffset val="100"/>
        <c:noMultiLvlLbl val="0"/>
      </c:catAx>
      <c:valAx>
        <c:axId val="144085376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42539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014065028741866"/>
          <c:y val="0.90093039063626501"/>
          <c:w val="0.46064896951172235"/>
          <c:h val="6.5815056942398045E-2"/>
        </c:manualLayout>
      </c:layout>
      <c:overlay val="0"/>
      <c:spPr>
        <a:ln>
          <a:solidFill>
            <a:schemeClr val="tx2">
              <a:lumMod val="75000"/>
            </a:schemeClr>
          </a:solidFill>
        </a:ln>
      </c:spPr>
      <c:txPr>
        <a:bodyPr/>
        <a:lstStyle/>
        <a:p>
          <a:pPr>
            <a:defRPr sz="2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73418329818596E-2"/>
          <c:y val="9.1944508133991382E-2"/>
          <c:w val="0.76919856409155718"/>
          <c:h val="0.735144423507639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rgbClr val="92D050"/>
            </a:solidFill>
            <a:ln w="10000" cap="flat" cmpd="sng" algn="ctr">
              <a:solidFill>
                <a:schemeClr val="accent2"/>
              </a:solidFill>
              <a:prstDash val="solid"/>
            </a:ln>
            <a:effectLst>
              <a:outerShdw blurRad="76200" dist="50800" dir="5400000" rotWithShape="0">
                <a:srgbClr val="4E3B3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/>
            </a:sp3d>
          </c:spPr>
          <c:invertIfNegative val="0"/>
          <c:dLbls>
            <c:spPr>
              <a:ln>
                <a:solidFill>
                  <a:schemeClr val="accent3">
                    <a:lumMod val="75000"/>
                  </a:schemeClr>
                </a:solidFill>
              </a:ln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8">
                  <c:v>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</c:v>
                </c:pt>
                <c:pt idx="2">
                  <c:v>23</c:v>
                </c:pt>
                <c:pt idx="3">
                  <c:v>1</c:v>
                </c:pt>
                <c:pt idx="4">
                  <c:v>8</c:v>
                </c:pt>
                <c:pt idx="5">
                  <c:v>20</c:v>
                </c:pt>
                <c:pt idx="6">
                  <c:v>1</c:v>
                </c:pt>
                <c:pt idx="8">
                  <c:v>1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36-42E4-BEE9-82701AD7B5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851584"/>
        <c:axId val="132863104"/>
      </c:barChart>
      <c:catAx>
        <c:axId val="1328515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2863104"/>
        <c:crosses val="autoZero"/>
        <c:auto val="1"/>
        <c:lblAlgn val="ctr"/>
        <c:lblOffset val="100"/>
        <c:noMultiLvlLbl val="0"/>
      </c:catAx>
      <c:valAx>
        <c:axId val="132863104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328515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2031371208833414"/>
          <c:y val="0.90368769336438237"/>
          <c:w val="0.45718770339861603"/>
          <c:h val="6.4949072229600988E-2"/>
        </c:manualLayout>
      </c:layout>
      <c:overlay val="0"/>
      <c:spPr>
        <a:ln>
          <a:solidFill>
            <a:schemeClr val="tx2">
              <a:lumMod val="75000"/>
            </a:schemeClr>
          </a:solidFill>
        </a:ln>
      </c:spPr>
      <c:txPr>
        <a:bodyPr/>
        <a:lstStyle/>
        <a:p>
          <a:pPr>
            <a:defRPr sz="2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300700620099542"/>
          <c:y val="8.6200317486016656E-2"/>
          <c:w val="0.44145078429337509"/>
          <c:h val="0.741399047541950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00B050"/>
            </a:solidFill>
            <a:ln w="10000" cap="flat" cmpd="sng" algn="ctr">
              <a:solidFill>
                <a:schemeClr val="accent1"/>
              </a:solidFill>
              <a:prstDash val="solid"/>
            </a:ln>
            <a:effectLst>
              <a:outerShdw blurRad="76200" dist="50800" dir="5400000" rotWithShape="0">
                <a:srgbClr val="4E3B3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/>
            </a:sp3d>
          </c:spPr>
          <c:invertIfNegative val="0"/>
          <c:dLbls>
            <c:dLbl>
              <c:idx val="4"/>
              <c:layout>
                <c:manualLayout>
                  <c:x val="1.2370670484495401E-3"/>
                  <c:y val="1.50684964013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F-4E18-A432-CEFF1114EEF5}"/>
                </c:ext>
              </c:extLst>
            </c:dLbl>
            <c:spPr>
              <a:ln>
                <a:solidFill>
                  <a:schemeClr val="accent3">
                    <a:lumMod val="75000"/>
                  </a:schemeClr>
                </a:solidFill>
              </a:ln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Благоустройство </c:v>
                </c:pt>
                <c:pt idx="1">
                  <c:v>Здравоохранение</c:v>
                </c:pt>
                <c:pt idx="2">
                  <c:v>Электроснабжение</c:v>
                </c:pt>
                <c:pt idx="3">
                  <c:v>Землепользование</c:v>
                </c:pt>
                <c:pt idx="4">
                  <c:v>Культура</c:v>
                </c:pt>
                <c:pt idx="5">
                  <c:v>Дороги</c:v>
                </c:pt>
                <c:pt idx="6">
                  <c:v>Физкультура</c:v>
                </c:pt>
                <c:pt idx="7">
                  <c:v>Образование</c:v>
                </c:pt>
                <c:pt idx="8">
                  <c:v>ЖКХ</c:v>
                </c:pt>
                <c:pt idx="9">
                  <c:v>Другие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3F-4E18-A432-CEFF1114EE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2539008"/>
        <c:axId val="144085376"/>
      </c:barChart>
      <c:catAx>
        <c:axId val="14253900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44085376"/>
        <c:crosses val="autoZero"/>
        <c:auto val="1"/>
        <c:lblAlgn val="ctr"/>
        <c:lblOffset val="100"/>
        <c:noMultiLvlLbl val="0"/>
      </c:catAx>
      <c:valAx>
        <c:axId val="144085376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42539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0409390494778705"/>
          <c:y val="0.86222669621813697"/>
          <c:w val="0.28320723036177131"/>
          <c:h val="6.5815056942398045E-2"/>
        </c:manualLayout>
      </c:layout>
      <c:overlay val="0"/>
      <c:spPr>
        <a:ln>
          <a:solidFill>
            <a:schemeClr val="tx2">
              <a:lumMod val="75000"/>
            </a:schemeClr>
          </a:solidFill>
        </a:ln>
      </c:spPr>
      <c:txPr>
        <a:bodyPr/>
        <a:lstStyle/>
        <a:p>
          <a:pPr>
            <a:defRPr sz="2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C7454-6410-479C-A8FD-BE1F3C60D260}" type="doc">
      <dgm:prSet loTypeId="urn:microsoft.com/office/officeart/2005/8/layout/b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5FE60472-D37B-4654-894A-852F689A281F}" type="pres">
      <dgm:prSet presAssocID="{7E2C7454-6410-479C-A8FD-BE1F3C60D260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457DBB1-CBA2-470D-8391-908D51F90EDD}" type="presOf" srcId="{7E2C7454-6410-479C-A8FD-BE1F3C60D260}" destId="{5FE60472-D37B-4654-894A-852F689A281F}" srcOrd="0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novobessergenovskoesp.ru/Upload/Files/reshenie_sobraniya_deput._57_ot_14.10.2022.docx" TargetMode="External"/><Relationship Id="rId2" Type="http://schemas.openxmlformats.org/officeDocument/2006/relationships/hyperlink" Target="http://novobessergenovskoesp.ru/Upload/Files/reshenie_23_pravila_blagoustroiystva.docx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novobessergenovskoesp.ru/Upload/Files/proekt_resheniya_izm_imusch_nalog_fl%281%29.docx" TargetMode="External"/><Relationship Id="rId2" Type="http://schemas.openxmlformats.org/officeDocument/2006/relationships/hyperlink" Target="http://novobessergenovskoesp.ru/Upload/Files/reshenie_61_po_zemelnomu_nalogu.do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novobessergenovskoesp.ru/Upload/Files/reshenie_98__otchet_glavi_administracii.docx" TargetMode="External"/><Relationship Id="rId5" Type="http://schemas.openxmlformats.org/officeDocument/2006/relationships/hyperlink" Target="http://novobessergenovskoesp.ru/Upload/Files/reshenie_76_po_otchetu_glavi.docx" TargetMode="External"/><Relationship Id="rId4" Type="http://schemas.openxmlformats.org/officeDocument/2006/relationships/hyperlink" Target="http://novobessergenovskoesp.ru/Upload/Files/proekt_turisticheskiiy_nalog%281%29.do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5600B4-4F84-E2C4-0850-57973CC2F421}"/>
              </a:ext>
            </a:extLst>
          </p:cNvPr>
          <p:cNvSpPr txBox="1"/>
          <p:nvPr/>
        </p:nvSpPr>
        <p:spPr>
          <a:xfrm>
            <a:off x="1413424" y="193964"/>
            <a:ext cx="9116031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/>
                <a:cs typeface="Times New Roman"/>
              </a:rPr>
              <a:t>Отчет 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/>
                <a:cs typeface="Times New Roman"/>
              </a:rPr>
              <a:t>председателя Собрания депутатов - 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/>
                <a:cs typeface="Times New Roman"/>
              </a:rPr>
              <a:t>главы Новобессергеневского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/>
                <a:cs typeface="Times New Roman"/>
              </a:rPr>
              <a:t>сельского поселения о результатах деятельности </a:t>
            </a:r>
          </a:p>
          <a:p>
            <a:pPr algn="ctr"/>
            <a:r>
              <a:rPr lang="ru-RU" sz="3600" b="1" u="sng" dirty="0" err="1">
                <a:solidFill>
                  <a:srgbClr val="002060"/>
                </a:solidFill>
                <a:latin typeface="Times New Roman"/>
                <a:cs typeface="Times New Roman"/>
              </a:rPr>
              <a:t>з</a:t>
            </a:r>
            <a:r>
              <a:rPr lang="en-US" sz="3600" b="1" u="sng" dirty="0">
                <a:solidFill>
                  <a:srgbClr val="002060"/>
                </a:solidFill>
                <a:latin typeface="Times New Roman"/>
                <a:cs typeface="Times New Roman"/>
              </a:rPr>
              <a:t>а 202</a:t>
            </a:r>
            <a:r>
              <a:rPr lang="ru-RU" sz="3600" b="1" u="sng" dirty="0">
                <a:solidFill>
                  <a:srgbClr val="002060"/>
                </a:solidFill>
                <a:latin typeface="Times New Roman"/>
                <a:cs typeface="Times New Roman"/>
              </a:rPr>
              <a:t>4</a:t>
            </a:r>
            <a:r>
              <a:rPr lang="en-US" sz="3600" b="1" u="sng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3600" b="1" u="sng" dirty="0" err="1">
                <a:solidFill>
                  <a:srgbClr val="002060"/>
                </a:solidFill>
                <a:latin typeface="Times New Roman"/>
                <a:cs typeface="Times New Roman"/>
              </a:rPr>
              <a:t>год</a:t>
            </a:r>
            <a:r>
              <a:rPr lang="en-US" sz="3600" b="1" u="sng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</a:p>
        </p:txBody>
      </p:sp>
      <p:pic>
        <p:nvPicPr>
          <p:cNvPr id="15362" name="Picture 2" descr="http://novobessergenovskoesp.ru/Images/1pi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5364" name="Picture 4" descr="http://novobessergenovskoesp.ru/Images/1pi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5366" name="Picture 6" descr="http://novobessergenovskoesp.ru/Images/1pi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5368" name="Picture 8" descr="http://novobessergenovskoesp.ru/Upload/Images/Gallery/Big/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24715"/>
            <a:ext cx="4378036" cy="293328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5370" name="Picture 10" descr="http://novobessergenovskoesp.ru/Upload/Images/Gallery/Big/1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00" y="3667124"/>
            <a:ext cx="4762500" cy="319087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15372" name="AutoShape 12" descr="http://images.myshared.ru/9/539480/slide_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871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ECCBB6DC-6C23-4469-B55C-737CA12ED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14276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Депутатские запросы, направленные председателем Собрания депутатов в 2024 году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9B8CF579-C95D-49CF-AF83-CAF188976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696561"/>
              </p:ext>
            </p:extLst>
          </p:nvPr>
        </p:nvGraphicFramePr>
        <p:xfrm>
          <a:off x="20716" y="400111"/>
          <a:ext cx="12114276" cy="6422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49">
                  <a:extLst>
                    <a:ext uri="{9D8B030D-6E8A-4147-A177-3AD203B41FA5}">
                      <a16:colId xmlns:a16="http://schemas.microsoft.com/office/drawing/2014/main" val="3591518710"/>
                    </a:ext>
                  </a:extLst>
                </a:gridCol>
                <a:gridCol w="3899449">
                  <a:extLst>
                    <a:ext uri="{9D8B030D-6E8A-4147-A177-3AD203B41FA5}">
                      <a16:colId xmlns:a16="http://schemas.microsoft.com/office/drawing/2014/main" val="897204336"/>
                    </a:ext>
                  </a:extLst>
                </a:gridCol>
                <a:gridCol w="6036704">
                  <a:extLst>
                    <a:ext uri="{9D8B030D-6E8A-4147-A177-3AD203B41FA5}">
                      <a16:colId xmlns:a16="http://schemas.microsoft.com/office/drawing/2014/main" val="1349688845"/>
                    </a:ext>
                  </a:extLst>
                </a:gridCol>
                <a:gridCol w="1730474">
                  <a:extLst>
                    <a:ext uri="{9D8B030D-6E8A-4147-A177-3AD203B41FA5}">
                      <a16:colId xmlns:a16="http://schemas.microsoft.com/office/drawing/2014/main" val="415363646"/>
                    </a:ext>
                  </a:extLst>
                </a:gridCol>
              </a:tblGrid>
              <a:tr h="365437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 депутатских 75 запросов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245713"/>
                  </a:ext>
                </a:extLst>
              </a:tr>
              <a:tr h="7081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Депутатский запрос по проблеме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ведомства, куда направлен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депутатских запросов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761588"/>
                  </a:ext>
                </a:extLst>
              </a:tr>
              <a:tr h="54278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Берегоукрепление, Дороги, очистные сооружения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Президенту Путину В.В.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773488"/>
                  </a:ext>
                </a:extLst>
              </a:tr>
              <a:tr h="54278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очистных сооружений (сбросы)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Природоохранная Прокуратура и г. Таганрога, Росприроднадзор, Губернатор РО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358788"/>
                  </a:ext>
                </a:extLst>
              </a:tr>
              <a:tr h="54278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Минэнерго РО, Губернатору РО, Прокуратура РО, главе администрации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Неклиновского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района,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Примэнерго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РЭС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Неклиновские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096900"/>
                  </a:ext>
                </a:extLst>
              </a:tr>
              <a:tr h="54278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главе администрации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Неклиновского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района, Административная инспекция, Прокуратура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Неклиновского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района, Губернатору 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413020"/>
                  </a:ext>
                </a:extLst>
              </a:tr>
              <a:tr h="25153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 и ЖКХ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Главе Администрации Новобессергеневского с/п, АО «Тандер»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665415"/>
                  </a:ext>
                </a:extLst>
              </a:tr>
              <a:tr h="31928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Тарифы на автобус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ФАС, Администрация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Неклиновского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района, ВРИО Губернатора 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883588"/>
                  </a:ext>
                </a:extLst>
              </a:tr>
              <a:tr h="60725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 (лесополоса и др.)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Природоохранная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прокуратура,Прокуратура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РО,Следственный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комитет, администрация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Неклиновского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района, Полномочный представитель Президента в ЮФО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044467"/>
                  </a:ext>
                </a:extLst>
              </a:tr>
              <a:tr h="31928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 и 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здравоохранения РО, Министерство Образования, Губернатору РО, Прокуратура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Неклиновского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181005"/>
                  </a:ext>
                </a:extLst>
              </a:tr>
              <a:tr h="56852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Предлагаемые концепции по вопросам местного самоуправления в проекты областных Законов (дороги, льготы пенсионерам)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Законодательное Собрание РО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085763"/>
                  </a:ext>
                </a:extLst>
              </a:tr>
              <a:tr h="43716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связи РО, Областной суд,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ГосДума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администрация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Неклиновского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767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87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7D981738-D253-4B8A-AD89-D2A19D33254F}"/>
              </a:ext>
            </a:extLst>
          </p:cNvPr>
          <p:cNvSpPr/>
          <p:nvPr/>
        </p:nvSpPr>
        <p:spPr>
          <a:xfrm>
            <a:off x="23090" y="1292246"/>
            <a:ext cx="883941" cy="8757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D273387-C052-4619-9AF4-22ABC41586CE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2E265DD-F529-41EA-8424-4992AAD6A071}"/>
              </a:ext>
            </a:extLst>
          </p:cNvPr>
          <p:cNvSpPr/>
          <p:nvPr/>
        </p:nvSpPr>
        <p:spPr>
          <a:xfrm rot="10800000" flipV="1">
            <a:off x="907030" y="741810"/>
            <a:ext cx="4915885" cy="440168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Вносит в Собрание депутатов Новобессергеневского сельского поселения проекты Регламента -Собрания депутатов Новобессергеневского сельского поселения, перспективных и текущих планов работы Собрания депутатов Новобессергеневского сельского поселения и иных документов, связанных с организацией деятельности Собрания депутатов Новобессергеневского сельского поселения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ABEB36B0-853C-43A0-AB81-6A2BF063496B}"/>
              </a:ext>
            </a:extLst>
          </p:cNvPr>
          <p:cNvSpPr/>
          <p:nvPr/>
        </p:nvSpPr>
        <p:spPr>
          <a:xfrm rot="10800000" flipV="1">
            <a:off x="6217184" y="446004"/>
            <a:ext cx="6023451" cy="62976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Внесено в Собрание депутатов проектов Решений, связанных с организацией Собрания за 2022-2024 год всего- 48 решений, из них: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увековечивании памяти граждан и исторических событий на территории Новобессергеневского с/п и Положение о комиссии по рассмотрению материалов об увековечивании памяти граждан и исторических событий на территории с/п,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наказах избирателей, данных депутатам Собрания Новобессергеневского с/п,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требованиях к отчетам главы Администрации сельского поселения, о результатах его деятельности и деятельности администрации,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Порядке проведения Конкурса на должность главы Администрации сельского поселения,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Кодекса этики депутата Собрания депутатов МО «Новобессергеневское сельское поселение»,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Положения о почетной грамоте администрации Новобессергеневского с/п и Благодарственном письме  администрации Новобессергеневского с/п</a:t>
            </a:r>
          </a:p>
          <a:p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1F58529-43DE-430F-8F25-494DC2355D53}"/>
              </a:ext>
            </a:extLst>
          </p:cNvPr>
          <p:cNvSpPr/>
          <p:nvPr/>
        </p:nvSpPr>
        <p:spPr>
          <a:xfrm>
            <a:off x="19256" y="33925"/>
            <a:ext cx="614929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kern="100" dirty="0">
                <a:latin typeface="Times New Roman" panose="02020603050405020304" pitchFamily="18" charset="0"/>
                <a:ea typeface="Arial Unicode MS"/>
              </a:rPr>
              <a:t>Полномочия председателя Собрания депутатов Новобессергеневского сельского поселения</a:t>
            </a:r>
            <a:endParaRPr lang="ru-RU" sz="20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B6E6795-F790-4679-862B-3116DFAD193D}"/>
              </a:ext>
            </a:extLst>
          </p:cNvPr>
          <p:cNvSpPr/>
          <p:nvPr/>
        </p:nvSpPr>
        <p:spPr>
          <a:xfrm>
            <a:off x="6285390" y="19085"/>
            <a:ext cx="588735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>         Показатели (результаты)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078A57A9-0946-4778-8F9F-94621C483761}"/>
              </a:ext>
            </a:extLst>
          </p:cNvPr>
          <p:cNvSpPr/>
          <p:nvPr/>
        </p:nvSpPr>
        <p:spPr>
          <a:xfrm>
            <a:off x="5737860" y="2029836"/>
            <a:ext cx="47932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72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B66A533-FDD4-4645-837A-1E46AE76A278}"/>
              </a:ext>
            </a:extLst>
          </p:cNvPr>
          <p:cNvSpPr/>
          <p:nvPr/>
        </p:nvSpPr>
        <p:spPr>
          <a:xfrm>
            <a:off x="19256" y="33925"/>
            <a:ext cx="614929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kern="100" dirty="0">
                <a:latin typeface="Times New Roman" panose="02020603050405020304" pitchFamily="18" charset="0"/>
                <a:ea typeface="Arial Unicode MS"/>
              </a:rPr>
              <a:t>Полномочия председателя Собрания депутатов Новобессергеневского сельского поселения</a:t>
            </a:r>
            <a:endParaRPr lang="ru-RU" sz="20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F73FCBA-1F79-4B6F-AF78-226D43D341EB}"/>
              </a:ext>
            </a:extLst>
          </p:cNvPr>
          <p:cNvSpPr/>
          <p:nvPr/>
        </p:nvSpPr>
        <p:spPr>
          <a:xfrm>
            <a:off x="6285390" y="18536"/>
            <a:ext cx="588735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>         Показатели (результаты)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D0E4E27-877E-4326-AD05-89B3F61E440A}"/>
              </a:ext>
            </a:extLst>
          </p:cNvPr>
          <p:cNvSpPr/>
          <p:nvPr/>
        </p:nvSpPr>
        <p:spPr>
          <a:xfrm>
            <a:off x="45254" y="2982060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F957F9B-D883-4058-A7CF-82117855DBBD}"/>
              </a:ext>
            </a:extLst>
          </p:cNvPr>
          <p:cNvSpPr/>
          <p:nvPr/>
        </p:nvSpPr>
        <p:spPr>
          <a:xfrm rot="10800000" flipV="1">
            <a:off x="933656" y="1040842"/>
            <a:ext cx="4802867" cy="13927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депутатам проект повестки дня заседания Собрания депутатов Новобессергеневского сельского поселения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2B0CAC91-2E54-4255-9FC8-B5A0E54B3390}"/>
              </a:ext>
            </a:extLst>
          </p:cNvPr>
          <p:cNvSpPr/>
          <p:nvPr/>
        </p:nvSpPr>
        <p:spPr>
          <a:xfrm rot="10800000" flipV="1">
            <a:off x="959654" y="2739803"/>
            <a:ext cx="4802867" cy="13927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Подписывает протоколы заседаний Собрания депутатов Новобессергеневского сельского поселения 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7ACEA75-D4E7-40EB-A862-DE53351413F0}"/>
              </a:ext>
            </a:extLst>
          </p:cNvPr>
          <p:cNvSpPr/>
          <p:nvPr/>
        </p:nvSpPr>
        <p:spPr>
          <a:xfrm>
            <a:off x="19256" y="1234412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9D3B62E-7151-44B5-B186-4F4CBD2DEEE5}"/>
              </a:ext>
            </a:extLst>
          </p:cNvPr>
          <p:cNvSpPr/>
          <p:nvPr/>
        </p:nvSpPr>
        <p:spPr>
          <a:xfrm rot="10800000" flipV="1">
            <a:off x="6650922" y="639192"/>
            <a:ext cx="4802868" cy="17385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Представлено проектов повестки дня, всего 44, из них: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год-8,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год- 14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год-11,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год-11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1F64E00E-8B10-4B82-91F8-E8A8339C201A}"/>
              </a:ext>
            </a:extLst>
          </p:cNvPr>
          <p:cNvSpPr/>
          <p:nvPr/>
        </p:nvSpPr>
        <p:spPr>
          <a:xfrm rot="10800000" flipV="1">
            <a:off x="6650922" y="2732624"/>
            <a:ext cx="4802867" cy="13927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Подписано протоколов, всего 44, из них: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год-8,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год- 14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год-11,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год-11</a:t>
            </a:r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72526FD3-EE55-4B94-92D6-3A8CFF2C7B6C}"/>
              </a:ext>
            </a:extLst>
          </p:cNvPr>
          <p:cNvSpPr/>
          <p:nvPr/>
        </p:nvSpPr>
        <p:spPr>
          <a:xfrm>
            <a:off x="5736523" y="1508460"/>
            <a:ext cx="94431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54D0CB01-F2A3-443B-95DD-775352A874B7}"/>
              </a:ext>
            </a:extLst>
          </p:cNvPr>
          <p:cNvSpPr/>
          <p:nvPr/>
        </p:nvSpPr>
        <p:spPr>
          <a:xfrm>
            <a:off x="5762521" y="3391308"/>
            <a:ext cx="8884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918A29EC-6738-4A00-B0B1-F4976DD2E07B}"/>
              </a:ext>
            </a:extLst>
          </p:cNvPr>
          <p:cNvSpPr/>
          <p:nvPr/>
        </p:nvSpPr>
        <p:spPr>
          <a:xfrm>
            <a:off x="19256" y="4624248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9CB96D2D-77A4-4FFB-88A4-DB58919882A5}"/>
              </a:ext>
            </a:extLst>
          </p:cNvPr>
          <p:cNvSpPr/>
          <p:nvPr/>
        </p:nvSpPr>
        <p:spPr>
          <a:xfrm rot="10800000" flipV="1">
            <a:off x="6650923" y="4586807"/>
            <a:ext cx="4802867" cy="13927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группа в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what-up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«Общественное мнение». Участники группы- жители Новобессергеневского сельского поселения - 562 человека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D25D7134-C694-4417-A956-2E5E66FF2447}"/>
              </a:ext>
            </a:extLst>
          </p:cNvPr>
          <p:cNvSpPr/>
          <p:nvPr/>
        </p:nvSpPr>
        <p:spPr>
          <a:xfrm rot="10800000" flipV="1">
            <a:off x="959653" y="4527212"/>
            <a:ext cx="4955268" cy="13927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Содействует обеспечению гласности и учету общественного мнения в работе Собрания депутатов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536329B3-D5DF-4689-8BB5-1B5253EBAFD1}"/>
              </a:ext>
            </a:extLst>
          </p:cNvPr>
          <p:cNvSpPr/>
          <p:nvPr/>
        </p:nvSpPr>
        <p:spPr>
          <a:xfrm>
            <a:off x="5914921" y="5107224"/>
            <a:ext cx="7360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086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1CA8AAF5-74EB-4100-BC56-74A98F6C01A4}"/>
              </a:ext>
            </a:extLst>
          </p:cNvPr>
          <p:cNvSpPr/>
          <p:nvPr/>
        </p:nvSpPr>
        <p:spPr>
          <a:xfrm rot="10800000" flipV="1">
            <a:off x="137157" y="28767"/>
            <a:ext cx="11917680" cy="11261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ПРАВОТВОРЧЕСКАЯ ИНИЦИАТИВА ПРЕДСЕДАТЕЛЯ СОБРАНИЯ ДЕПУТАТОВ-ГЛАВЫ НОВОБЕССЕРГЕНЕВСКОГО СЕЛЬСКОГО ПОСЕЛЕНИЯ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CD596A16-4FB7-466D-9C15-FFBAB7CC8D8D}"/>
              </a:ext>
            </a:extLst>
          </p:cNvPr>
          <p:cNvSpPr/>
          <p:nvPr/>
        </p:nvSpPr>
        <p:spPr>
          <a:xfrm rot="10800000" flipV="1">
            <a:off x="60953" y="1759541"/>
            <a:ext cx="12131040" cy="11912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Инициативный проект «Сквер Мира» по улице Калинина Новобессергеневка</a:t>
            </a:r>
            <a:r>
              <a:rPr lang="ru-RU" dirty="0"/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текущем уровне цен сметная стоимость по состоянию на 3 квартал 2024 года  составила 32608,42 тыс. рублей, из которых 26969,3 – строительно- монтажные работы (без НДС), оборудование -204, 38 тыс. рублей.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16646BD8-9358-475F-98CC-42120F183D63}"/>
              </a:ext>
            </a:extLst>
          </p:cNvPr>
          <p:cNvSpPr/>
          <p:nvPr/>
        </p:nvSpPr>
        <p:spPr>
          <a:xfrm rot="10800000" flipV="1">
            <a:off x="60956" y="3004740"/>
            <a:ext cx="12131042" cy="134253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Проект «Сделаем вместе»- Устройство универсальной спортивной открытой площадки для мини-футбола, баскетбола и волейбола с ограждением с. Новобессергеневка, ул. Коминтерна.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текущем уровне цен на 2 квартал 2024 года сметная стоимость проекта составила 3523,32 тыс. рублей, их которых 2878,53 тыс.рублей на благоустройство и озеленение.</a:t>
            </a:r>
          </a:p>
          <a:p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76A51A5-87F6-4161-822C-8FF28AC1D816}"/>
              </a:ext>
            </a:extLst>
          </p:cNvPr>
          <p:cNvSpPr/>
          <p:nvPr/>
        </p:nvSpPr>
        <p:spPr>
          <a:xfrm>
            <a:off x="4940847" y="1265025"/>
            <a:ext cx="1814284" cy="466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36D5863-F117-4E58-B93E-2DAEC3B6A09D}"/>
              </a:ext>
            </a:extLst>
          </p:cNvPr>
          <p:cNvSpPr/>
          <p:nvPr/>
        </p:nvSpPr>
        <p:spPr>
          <a:xfrm>
            <a:off x="5020857" y="4347271"/>
            <a:ext cx="1814284" cy="45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A454BF9-EC7A-48FA-9F73-780ED9B360FF}"/>
              </a:ext>
            </a:extLst>
          </p:cNvPr>
          <p:cNvSpPr/>
          <p:nvPr/>
        </p:nvSpPr>
        <p:spPr>
          <a:xfrm rot="10800000" flipV="1">
            <a:off x="60958" y="4800600"/>
            <a:ext cx="12131040" cy="19553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marL="342900" indent="-342900"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Инициативный проект «Сквер Воинской Славы»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СЕЛО НОВОБЕССЕРГЕНЕВКА, улица Транспортная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Проект «Сделаем вместе»- Устройство универсальной спортивной открытой площадки для мини-футбола, баскетбола и волейбола с ограждением с. Новобессергеневка, ул. Коминтерна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(приобретение оборудования)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Инициативный проект «Капитальный ремонт фасада здания ДОМА КУЛЬТУРЫ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СЕЛЕ НОВОБЕССЕРГЕНЕВКА, улица Коминтерна</a:t>
            </a:r>
          </a:p>
        </p:txBody>
      </p:sp>
    </p:spTree>
    <p:extLst>
      <p:ext uri="{BB962C8B-B14F-4D97-AF65-F5344CB8AC3E}">
        <p14:creationId xmlns:p14="http://schemas.microsoft.com/office/powerpoint/2010/main" val="496828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7DBEF084-1EB6-40AB-B055-EC9FA5344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014212"/>
              </p:ext>
            </p:extLst>
          </p:nvPr>
        </p:nvGraphicFramePr>
        <p:xfrm>
          <a:off x="0" y="0"/>
          <a:ext cx="12192000" cy="7232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969">
                  <a:extLst>
                    <a:ext uri="{9D8B030D-6E8A-4147-A177-3AD203B41FA5}">
                      <a16:colId xmlns:a16="http://schemas.microsoft.com/office/drawing/2014/main" val="3693682425"/>
                    </a:ext>
                  </a:extLst>
                </a:gridCol>
                <a:gridCol w="8948691">
                  <a:extLst>
                    <a:ext uri="{9D8B030D-6E8A-4147-A177-3AD203B41FA5}">
                      <a16:colId xmlns:a16="http://schemas.microsoft.com/office/drawing/2014/main" val="3426679270"/>
                    </a:ext>
                  </a:extLst>
                </a:gridCol>
                <a:gridCol w="2515340">
                  <a:extLst>
                    <a:ext uri="{9D8B030D-6E8A-4147-A177-3AD203B41FA5}">
                      <a16:colId xmlns:a16="http://schemas.microsoft.com/office/drawing/2014/main" val="3360669219"/>
                    </a:ext>
                  </a:extLst>
                </a:gridCol>
              </a:tblGrid>
              <a:tr h="190172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НАКАЗЫ, ДАННЫЕ ДЕПУТАТУ 6 ИЗБИРАТЕЛЬНОГО ОКРУГА для исполнения  администрацией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ИСПОЛНЕН/ НЕ ИСПОЛНЕН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336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Произвести  межевые работы, поставить на кадастровый учет с оформлением участка под Лесопарк в бессрочное пользование в границах улиц Цветочной-Садовой 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 проект, документы направлены в администрацию района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262322"/>
                  </a:ext>
                </a:extLst>
              </a:tr>
              <a:tr h="240934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Изыскать участок  под мини-рынок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 проект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37596"/>
                  </a:ext>
                </a:extLst>
              </a:tr>
              <a:tr h="301007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Межевание береговой линии Таганрогского залива от с. Петрушино до с. Комаровка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242890"/>
                  </a:ext>
                </a:extLst>
              </a:tr>
              <a:tr h="451511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Поготовка</a:t>
                      </a:r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ПСД, госкспертиза, подача заявки на  предоставление целевой субсидии о включении в госпрограмму по созданию быстровозводимого культурно-спортивного  центра на месте старого Новобессергеневского ДК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 проект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988279"/>
                  </a:ext>
                </a:extLst>
              </a:tr>
              <a:tr h="301007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Замена 5 уличных светильников на столбах №2,4,7,10,11 на улице Инициативная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743080"/>
                  </a:ext>
                </a:extLst>
              </a:tr>
              <a:tr h="301007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Установка светильников на столбах №13,14,15,16,19 по улице Инициативная,  улице Свободы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262250"/>
                  </a:ext>
                </a:extLst>
              </a:tr>
              <a:tr h="301007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Установка остановочного павильона и пешеходного перехода, Улица Транспортная (напротив ул. Гагарина)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Перенесен на 2025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64083"/>
                  </a:ext>
                </a:extLst>
              </a:tr>
              <a:tr h="451511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Установка остановочного павильона по правой стороне дороги, как ехать в город улица Транспортная   (напротив детсада «Солнышко»)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Переносен на 2025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38439"/>
                  </a:ext>
                </a:extLst>
              </a:tr>
              <a:tr h="301007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Обкос травы улица Лескова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27648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Обкос травы   (посадки от ул. Лескова до ул.Солнечной, обочины по ул. Транспортная-Солнечная)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338870"/>
                  </a:ext>
                </a:extLst>
              </a:tr>
              <a:tr h="301007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Подъезд к детской площадке, выравнивание песком, доукомплектование по улице Лермонтова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Перенесен на 2025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983456"/>
                  </a:ext>
                </a:extLst>
              </a:tr>
              <a:tr h="301007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и обустройство детской площадки в лесополосе по улице Садовой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Перенесен на 2025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964506"/>
                  </a:ext>
                </a:extLst>
              </a:tr>
              <a:tr h="361209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Оборудование пешеходного тротуара улица Транспортная – с. Комаровка по направлению в город (от Балки смерти до с. Комаровка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перенесен на 2025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704715"/>
                  </a:ext>
                </a:extLst>
              </a:tr>
              <a:tr h="451511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Благоустройство территории с установлением пергол, малых архитектурных форм, расширение тротуара, озеленения под аллеи( Улица Транспортная (пешеходная зона от памятника «Скорбящая мать» до с. Комаровка)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 проект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495835"/>
                  </a:ext>
                </a:extLst>
              </a:tr>
              <a:tr h="361209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сквера улица Калинина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Окончание строительства -2025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969580"/>
                  </a:ext>
                </a:extLst>
              </a:tr>
              <a:tr h="361209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Установка ограждения сквозного проезда на ул. Первомайскую через кладбище в с. Комаровка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Перенесен на 2025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929918"/>
                  </a:ext>
                </a:extLst>
              </a:tr>
              <a:tr h="326140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Установка урн Улица Транспортная  (от памятника «Скорбящая мать» до с. Комаровка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 частично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54656"/>
                  </a:ext>
                </a:extLst>
              </a:tr>
              <a:tr h="451511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Выравнивание грунта в лесополосе, отсыпка дорожек, установка скамеек, видеокамер в конце  Садовой, Вишневой,  Спортивной, Дружбы, Строительной, Цветочной, Лесной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 субботник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366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753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71441860"/>
              </p:ext>
            </p:extLst>
          </p:nvPr>
        </p:nvGraphicFramePr>
        <p:xfrm>
          <a:off x="221942" y="-1494833"/>
          <a:ext cx="10958677" cy="5516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23243" y="1184539"/>
            <a:ext cx="8756073" cy="83099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Заседания Постоянных комиссий и Собрания депутатов - основная организационная форма работы</a:t>
            </a:r>
          </a:p>
        </p:txBody>
      </p:sp>
      <p:pic>
        <p:nvPicPr>
          <p:cNvPr id="3074" name="Picture 2" descr="https://sun9-79.userapi.com/impf/0a7A7X8wvU_Cgfp8of7JnIJ7fFrf9k4sdKMQrw/WKR69-YiJgo.jpg?size=807x605&amp;quality=95&amp;sign=336020fb95958b5d8ccea5699e1a6bc3&amp;c_uniq_tag=HXJlYJE4O7nDzitwZf3H-LANXKeqyv29iBU3wfq_cQg&amp;type=album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3338" y="3865418"/>
            <a:ext cx="4807528" cy="2992582"/>
          </a:xfrm>
          <a:prstGeom prst="rect">
            <a:avLst/>
          </a:prstGeom>
          <a:noFill/>
        </p:spPr>
      </p:pic>
      <p:pic>
        <p:nvPicPr>
          <p:cNvPr id="3076" name="Picture 4" descr="https://sun9-6.userapi.com/impf/UaqIAkOouGu0e28LyaQJeoyi4g4rHNkWEVeQzA/d0IyIEaRhlA.jpg?size=1080x810&amp;quality=95&amp;sign=a4788ab720c4da23487e638be2a56f09&amp;type=album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97564" y="3953896"/>
            <a:ext cx="5209310" cy="2885155"/>
          </a:xfrm>
          <a:prstGeom prst="rect">
            <a:avLst/>
          </a:prstGeom>
          <a:noFill/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7A37D88-BCB1-4717-92B2-5728D8930646}"/>
              </a:ext>
            </a:extLst>
          </p:cNvPr>
          <p:cNvSpPr/>
          <p:nvPr/>
        </p:nvSpPr>
        <p:spPr>
          <a:xfrm>
            <a:off x="1" y="0"/>
            <a:ext cx="12192000" cy="12399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kern="100" dirty="0">
                <a:latin typeface="Times New Roman" panose="02020603050405020304" pitchFamily="18" charset="0"/>
                <a:ea typeface="Arial Unicode MS"/>
              </a:rPr>
              <a:t> Основные полномочия Собрания депутатов Новобессергеневского сельского поселения (статья 28 Устава МО «Новобессергеневское сельское поселение»). В исключительной компетенции: </a:t>
            </a:r>
            <a:endParaRPr lang="ru-RU" sz="24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380079-4CAD-4DBE-BABB-B70EEF268AC0}"/>
              </a:ext>
            </a:extLst>
          </p:cNvPr>
          <p:cNvSpPr/>
          <p:nvPr/>
        </p:nvSpPr>
        <p:spPr>
          <a:xfrm>
            <a:off x="8907056" y="2061714"/>
            <a:ext cx="181992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55A0E7F-6D7C-4245-9D31-7F6B2A0FAA65}"/>
              </a:ext>
            </a:extLst>
          </p:cNvPr>
          <p:cNvSpPr/>
          <p:nvPr/>
        </p:nvSpPr>
        <p:spPr>
          <a:xfrm>
            <a:off x="6299301" y="2075090"/>
            <a:ext cx="181992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A33DA1B-FD96-4D95-8C2F-5D07E67DDACB}"/>
              </a:ext>
            </a:extLst>
          </p:cNvPr>
          <p:cNvSpPr/>
          <p:nvPr/>
        </p:nvSpPr>
        <p:spPr>
          <a:xfrm>
            <a:off x="3616038" y="1997007"/>
            <a:ext cx="181992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E1BB9E9-09EF-4A88-BCAB-FA0E617390D5}"/>
              </a:ext>
            </a:extLst>
          </p:cNvPr>
          <p:cNvSpPr/>
          <p:nvPr/>
        </p:nvSpPr>
        <p:spPr>
          <a:xfrm>
            <a:off x="633956" y="1988289"/>
            <a:ext cx="2194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6C853489-200D-475F-AF5D-CA4FA7DD491F}"/>
              </a:ext>
            </a:extLst>
          </p:cNvPr>
          <p:cNvSpPr/>
          <p:nvPr/>
        </p:nvSpPr>
        <p:spPr>
          <a:xfrm>
            <a:off x="441819" y="2908930"/>
            <a:ext cx="251979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заседаний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0B598451-72C9-454F-8A7A-0CB156456C3C}"/>
              </a:ext>
            </a:extLst>
          </p:cNvPr>
          <p:cNvSpPr/>
          <p:nvPr/>
        </p:nvSpPr>
        <p:spPr>
          <a:xfrm>
            <a:off x="3263503" y="2888968"/>
            <a:ext cx="251979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заседаний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5B1F7C6C-EA78-4F21-BE76-60DA1651AE2D}"/>
              </a:ext>
            </a:extLst>
          </p:cNvPr>
          <p:cNvSpPr/>
          <p:nvPr/>
        </p:nvSpPr>
        <p:spPr>
          <a:xfrm>
            <a:off x="5940514" y="2993318"/>
            <a:ext cx="251979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заседаний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0B8357D4-4A96-435E-ACAD-3FB3C7EB76B2}"/>
              </a:ext>
            </a:extLst>
          </p:cNvPr>
          <p:cNvSpPr/>
          <p:nvPr/>
        </p:nvSpPr>
        <p:spPr>
          <a:xfrm>
            <a:off x="8599646" y="2971800"/>
            <a:ext cx="251979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заседаний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A8C84D1-879D-4BA6-BEBC-DED3460F29E8}"/>
              </a:ext>
            </a:extLst>
          </p:cNvPr>
          <p:cNvSpPr/>
          <p:nvPr/>
        </p:nvSpPr>
        <p:spPr>
          <a:xfrm>
            <a:off x="153880" y="61615"/>
            <a:ext cx="652510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kern="100" dirty="0">
                <a:latin typeface="Times New Roman" panose="02020603050405020304" pitchFamily="18" charset="0"/>
                <a:ea typeface="Arial Unicode MS"/>
              </a:rPr>
              <a:t> Основные полномочия Собрания депутатов Новобессергеневского сельского поселения</a:t>
            </a:r>
            <a:endParaRPr lang="ru-RU" sz="2400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64190E85-504C-4CAF-8D93-35D4AEB21B25}"/>
              </a:ext>
            </a:extLst>
          </p:cNvPr>
          <p:cNvSpPr/>
          <p:nvPr/>
        </p:nvSpPr>
        <p:spPr>
          <a:xfrm>
            <a:off x="0" y="1818879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21D002F-8930-42F7-94D7-DB6FDF5477F8}"/>
              </a:ext>
            </a:extLst>
          </p:cNvPr>
          <p:cNvSpPr/>
          <p:nvPr/>
        </p:nvSpPr>
        <p:spPr>
          <a:xfrm rot="10800000" flipV="1">
            <a:off x="959416" y="1569443"/>
            <a:ext cx="5162345" cy="13927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Устава муниципального образования «Новобессергеневское сельское поселение» и внесение в него изменений и дополнений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855EE0F-E138-4D5C-BBD8-F9C57C24F162}"/>
              </a:ext>
            </a:extLst>
          </p:cNvPr>
          <p:cNvSpPr/>
          <p:nvPr/>
        </p:nvSpPr>
        <p:spPr>
          <a:xfrm rot="10800000" flipV="1">
            <a:off x="6707606" y="976908"/>
            <a:ext cx="5484394" cy="257782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принятии Устава муниципального образования «Новобессергеневское сельское поселение»,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проекте Устава МО «Новобессергеневское сельское поселение»,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проекте  решения Собрания депутатов Новобессергеневского сельского поселения « О внесении изменений и дополнений в Устав МО «Новобессергеневское сельское поселение»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AC18251-1331-4C46-98C7-0893C71491F2}"/>
              </a:ext>
            </a:extLst>
          </p:cNvPr>
          <p:cNvSpPr/>
          <p:nvPr/>
        </p:nvSpPr>
        <p:spPr>
          <a:xfrm>
            <a:off x="13364" y="3975862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D00729F7-E4D2-4080-8175-DDAA46B3E630}"/>
              </a:ext>
            </a:extLst>
          </p:cNvPr>
          <p:cNvSpPr/>
          <p:nvPr/>
        </p:nvSpPr>
        <p:spPr>
          <a:xfrm>
            <a:off x="6134157" y="2177873"/>
            <a:ext cx="63086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612F076-E0D6-4FC6-82BE-6EF5E3263599}"/>
              </a:ext>
            </a:extLst>
          </p:cNvPr>
          <p:cNvSpPr/>
          <p:nvPr/>
        </p:nvSpPr>
        <p:spPr>
          <a:xfrm>
            <a:off x="7050489" y="18536"/>
            <a:ext cx="49876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>         Показатели (результаты)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7124898-6607-4AFD-A601-F68A4705E150}"/>
              </a:ext>
            </a:extLst>
          </p:cNvPr>
          <p:cNvSpPr/>
          <p:nvPr/>
        </p:nvSpPr>
        <p:spPr>
          <a:xfrm>
            <a:off x="6818050" y="18536"/>
            <a:ext cx="535469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latin typeface="Times New Roman" panose="02020603050405020304" pitchFamily="18" charset="0"/>
                <a:ea typeface="Arial Unicode MS"/>
              </a:rPr>
              <a:t>Показатели (результаты).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2021-2024 годы принято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968E7E0A-3823-45A5-BCEA-C268B4444C07}"/>
              </a:ext>
            </a:extLst>
          </p:cNvPr>
          <p:cNvSpPr/>
          <p:nvPr/>
        </p:nvSpPr>
        <p:spPr>
          <a:xfrm rot="10800000" flipV="1">
            <a:off x="940161" y="3755676"/>
            <a:ext cx="5181600" cy="12334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правил благоустройства территории Новобессергеневского сельского поселения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917F5211-E5EA-4659-B5FD-1FD64F20D5D0}"/>
              </a:ext>
            </a:extLst>
          </p:cNvPr>
          <p:cNvSpPr/>
          <p:nvPr/>
        </p:nvSpPr>
        <p:spPr>
          <a:xfrm rot="10800000" flipV="1">
            <a:off x="940475" y="5344737"/>
            <a:ext cx="5167952" cy="13927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порядка управления и распоряжения имуществом, находящимся в муниципальной собственности Новобессергеневского сельского поселения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50ED66C6-4E9E-4425-B1D6-03904AF0EAE1}"/>
              </a:ext>
            </a:extLst>
          </p:cNvPr>
          <p:cNvSpPr/>
          <p:nvPr/>
        </p:nvSpPr>
        <p:spPr>
          <a:xfrm>
            <a:off x="25761" y="5526116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10841040-7464-44D4-96D2-71F702ED9058}"/>
              </a:ext>
            </a:extLst>
          </p:cNvPr>
          <p:cNvSpPr/>
          <p:nvPr/>
        </p:nvSpPr>
        <p:spPr>
          <a:xfrm>
            <a:off x="6121761" y="4163160"/>
            <a:ext cx="68389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A4987F8D-41CB-45E1-A000-B2F30ED358E4}"/>
              </a:ext>
            </a:extLst>
          </p:cNvPr>
          <p:cNvSpPr/>
          <p:nvPr/>
        </p:nvSpPr>
        <p:spPr>
          <a:xfrm>
            <a:off x="6137910" y="5573568"/>
            <a:ext cx="71829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73DB8540-5366-4A71-86D9-B2597158DCE8}"/>
              </a:ext>
            </a:extLst>
          </p:cNvPr>
          <p:cNvSpPr/>
          <p:nvPr/>
        </p:nvSpPr>
        <p:spPr>
          <a:xfrm rot="10800000" flipV="1">
            <a:off x="6857330" y="3692895"/>
            <a:ext cx="5373950" cy="12334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Решение № 23 от 23.11.2021 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«Об утверждении Правил благоустройства территории Новобессергеневского сельского поселения Неклиновского района»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29DC3C18-CDE7-47C2-B815-2CE5B3AA65BA}"/>
              </a:ext>
            </a:extLst>
          </p:cNvPr>
          <p:cNvSpPr/>
          <p:nvPr/>
        </p:nvSpPr>
        <p:spPr>
          <a:xfrm rot="10800000" flipV="1">
            <a:off x="6856521" y="4989150"/>
            <a:ext cx="5347560" cy="1850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Решение №57 от 14.10.2022г.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Об утверждении Положения о порядке управления и распоряжения имуществом, находящимся в муниципальной собственности муниципального образования «Новобессергеневское сельское поселение»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44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извлечение 1"/>
          <p:cNvSpPr/>
          <p:nvPr/>
        </p:nvSpPr>
        <p:spPr>
          <a:xfrm>
            <a:off x="3187083" y="720435"/>
            <a:ext cx="2853497" cy="2036623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2021 ГОД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РЕШЕНИЙ</a:t>
            </a:r>
          </a:p>
        </p:txBody>
      </p:sp>
      <p:sp>
        <p:nvSpPr>
          <p:cNvPr id="3" name="Блок-схема: извлечение 2"/>
          <p:cNvSpPr/>
          <p:nvPr/>
        </p:nvSpPr>
        <p:spPr>
          <a:xfrm>
            <a:off x="5444094" y="810487"/>
            <a:ext cx="2690203" cy="1953490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2022 ГОД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РЕШЕНИЙ</a:t>
            </a:r>
          </a:p>
        </p:txBody>
      </p:sp>
      <p:sp>
        <p:nvSpPr>
          <p:cNvPr id="4" name="Блок-схема: извлечение 3"/>
          <p:cNvSpPr/>
          <p:nvPr/>
        </p:nvSpPr>
        <p:spPr>
          <a:xfrm>
            <a:off x="7624051" y="893612"/>
            <a:ext cx="2600487" cy="1870365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 ГОД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1672" y="2826329"/>
            <a:ext cx="3726873" cy="954107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БАЗОВЫХ ПРОЕКТОВ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утверждение Положений, план, исполнение бюджета)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818" y="4075652"/>
            <a:ext cx="3768437" cy="707886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РЕШЕНИЙ О ВНЕСЕНИИ В ДЕЙСТВУЮЩИЕ РЕШЕНИЯ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3964" y="5184016"/>
            <a:ext cx="3810000" cy="1323439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РЕШЕНИЯ ИНФОРМАЦИОННОГО ХАРАКТЕРА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(о проектах решений)</a:t>
            </a:r>
            <a:endParaRPr lang="ru-RU" sz="1600" dirty="0"/>
          </a:p>
          <a:p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040581" y="2986055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" name="Овал 9"/>
          <p:cNvSpPr/>
          <p:nvPr/>
        </p:nvSpPr>
        <p:spPr>
          <a:xfrm>
            <a:off x="8205922" y="2971800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" name="Овал 10"/>
          <p:cNvSpPr/>
          <p:nvPr/>
        </p:nvSpPr>
        <p:spPr>
          <a:xfrm>
            <a:off x="4156364" y="2964874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" name="Овал 11"/>
          <p:cNvSpPr/>
          <p:nvPr/>
        </p:nvSpPr>
        <p:spPr>
          <a:xfrm>
            <a:off x="4211783" y="4087090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" name="Овал 12"/>
          <p:cNvSpPr/>
          <p:nvPr/>
        </p:nvSpPr>
        <p:spPr>
          <a:xfrm>
            <a:off x="6040581" y="4025485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" name="Овал 13"/>
          <p:cNvSpPr/>
          <p:nvPr/>
        </p:nvSpPr>
        <p:spPr>
          <a:xfrm>
            <a:off x="8270219" y="4114798"/>
            <a:ext cx="914400" cy="858983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" name="Овал 15"/>
          <p:cNvSpPr/>
          <p:nvPr/>
        </p:nvSpPr>
        <p:spPr>
          <a:xfrm>
            <a:off x="4294909" y="5361709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7" name="Овал 16"/>
          <p:cNvSpPr/>
          <p:nvPr/>
        </p:nvSpPr>
        <p:spPr>
          <a:xfrm>
            <a:off x="6096000" y="5299161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8" name="Овал 17"/>
          <p:cNvSpPr/>
          <p:nvPr/>
        </p:nvSpPr>
        <p:spPr>
          <a:xfrm>
            <a:off x="8380853" y="5299161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" name="Блок-схема: извлечение 18">
            <a:extLst>
              <a:ext uri="{FF2B5EF4-FFF2-40B4-BE49-F238E27FC236}">
                <a16:creationId xmlns:a16="http://schemas.microsoft.com/office/drawing/2014/main" id="{29D44D87-0B58-4E62-918C-892D12F4C8B3}"/>
              </a:ext>
            </a:extLst>
          </p:cNvPr>
          <p:cNvSpPr/>
          <p:nvPr/>
        </p:nvSpPr>
        <p:spPr>
          <a:xfrm>
            <a:off x="9639411" y="886693"/>
            <a:ext cx="2600487" cy="1870365"/>
          </a:xfrm>
          <a:prstGeom prst="flowChartExtra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 ГОД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 РЕШЕНИЙ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AF9F2EBC-2307-4C8E-83B1-B32B51B5B76F}"/>
              </a:ext>
            </a:extLst>
          </p:cNvPr>
          <p:cNvSpPr/>
          <p:nvPr/>
        </p:nvSpPr>
        <p:spPr>
          <a:xfrm>
            <a:off x="10242541" y="2958216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0FE43390-368A-43EF-AD2E-719D72915F79}"/>
              </a:ext>
            </a:extLst>
          </p:cNvPr>
          <p:cNvSpPr/>
          <p:nvPr/>
        </p:nvSpPr>
        <p:spPr>
          <a:xfrm>
            <a:off x="10242541" y="4114798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57A9BEA6-5169-4551-8C49-F4595CD27666}"/>
              </a:ext>
            </a:extLst>
          </p:cNvPr>
          <p:cNvSpPr/>
          <p:nvPr/>
        </p:nvSpPr>
        <p:spPr>
          <a:xfrm>
            <a:off x="10208506" y="5361709"/>
            <a:ext cx="914400" cy="9144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1C53B1EE-40F6-4C4F-83AE-3C1B6B046909}"/>
              </a:ext>
            </a:extLst>
          </p:cNvPr>
          <p:cNvSpPr/>
          <p:nvPr/>
        </p:nvSpPr>
        <p:spPr>
          <a:xfrm rot="10800000" flipV="1">
            <a:off x="926585" y="51116"/>
            <a:ext cx="11265414" cy="8938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бюджета Новобессергеневского сельского поселения и отчета </a:t>
            </a:r>
          </a:p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его исполнении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41F01F83-5190-4C56-8D4C-58F4AAB820EE}"/>
              </a:ext>
            </a:extLst>
          </p:cNvPr>
          <p:cNvSpPr/>
          <p:nvPr/>
        </p:nvSpPr>
        <p:spPr>
          <a:xfrm>
            <a:off x="-1273" y="98749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45DC48D-9DB1-40BE-A5E2-3E422838014C}"/>
              </a:ext>
            </a:extLst>
          </p:cNvPr>
          <p:cNvSpPr/>
          <p:nvPr/>
        </p:nvSpPr>
        <p:spPr>
          <a:xfrm>
            <a:off x="110643" y="1587177"/>
            <a:ext cx="32397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ВСЕГО 27 РЕШЕНИЙ</a:t>
            </a:r>
            <a:endParaRPr lang="ru-RU" sz="2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89AB8B7-859C-4E7B-B923-5E71A931A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312948"/>
              </p:ext>
            </p:extLst>
          </p:nvPr>
        </p:nvGraphicFramePr>
        <p:xfrm>
          <a:off x="152399" y="1"/>
          <a:ext cx="11845637" cy="6830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056">
                  <a:extLst>
                    <a:ext uri="{9D8B030D-6E8A-4147-A177-3AD203B41FA5}">
                      <a16:colId xmlns:a16="http://schemas.microsoft.com/office/drawing/2014/main" val="732471391"/>
                    </a:ext>
                  </a:extLst>
                </a:gridCol>
                <a:gridCol w="919644">
                  <a:extLst>
                    <a:ext uri="{9D8B030D-6E8A-4147-A177-3AD203B41FA5}">
                      <a16:colId xmlns:a16="http://schemas.microsoft.com/office/drawing/2014/main" val="3085461429"/>
                    </a:ext>
                  </a:extLst>
                </a:gridCol>
                <a:gridCol w="1170861">
                  <a:extLst>
                    <a:ext uri="{9D8B030D-6E8A-4147-A177-3AD203B41FA5}">
                      <a16:colId xmlns:a16="http://schemas.microsoft.com/office/drawing/2014/main" val="2997612278"/>
                    </a:ext>
                  </a:extLst>
                </a:gridCol>
                <a:gridCol w="1357701">
                  <a:extLst>
                    <a:ext uri="{9D8B030D-6E8A-4147-A177-3AD203B41FA5}">
                      <a16:colId xmlns:a16="http://schemas.microsoft.com/office/drawing/2014/main" val="104177039"/>
                    </a:ext>
                  </a:extLst>
                </a:gridCol>
                <a:gridCol w="1368317">
                  <a:extLst>
                    <a:ext uri="{9D8B030D-6E8A-4147-A177-3AD203B41FA5}">
                      <a16:colId xmlns:a16="http://schemas.microsoft.com/office/drawing/2014/main" val="361389919"/>
                    </a:ext>
                  </a:extLst>
                </a:gridCol>
                <a:gridCol w="1506146">
                  <a:extLst>
                    <a:ext uri="{9D8B030D-6E8A-4147-A177-3AD203B41FA5}">
                      <a16:colId xmlns:a16="http://schemas.microsoft.com/office/drawing/2014/main" val="3293568981"/>
                    </a:ext>
                  </a:extLst>
                </a:gridCol>
                <a:gridCol w="1560567">
                  <a:extLst>
                    <a:ext uri="{9D8B030D-6E8A-4147-A177-3AD203B41FA5}">
                      <a16:colId xmlns:a16="http://schemas.microsoft.com/office/drawing/2014/main" val="722401239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2312716020"/>
                    </a:ext>
                  </a:extLst>
                </a:gridCol>
              </a:tblGrid>
              <a:tr h="72034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 бюджета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бюджета, тыс. рублей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в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93 от 25.12.2023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в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93 от 25.12.2023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43133"/>
                  </a:ext>
                </a:extLst>
              </a:tr>
              <a:tr h="4202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чтение)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чтение)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560709"/>
                  </a:ext>
                </a:extLst>
              </a:tr>
              <a:tr h="840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Собрания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№46 от 12.05.2022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Собрания №80 от 25.05.2023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Собрания №109 от 23.05.2024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Собрания №116 от 05.09.2024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Собрания №125 от 04.12.2025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27.11.2024 №122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26.12.2024 №127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54072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56492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38571,7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38644,3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38120,2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38167,5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41917,7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44275,6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01515"/>
                  </a:ext>
                </a:extLst>
              </a:tr>
              <a:tr h="4202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31412,2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14576,5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15 086,8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14635,5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14635,5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22839,8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22039,8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498650"/>
                  </a:ext>
                </a:extLst>
              </a:tr>
              <a:tr h="4202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2529,3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4020,30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3901,1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4 020,3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4020,3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4181,3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4181,3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032615"/>
                  </a:ext>
                </a:extLst>
              </a:tr>
              <a:tr h="6303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2981,5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4065,4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4065,4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4072,6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3272,6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66062"/>
                  </a:ext>
                </a:extLst>
              </a:tr>
              <a:tr h="4202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1204,3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1761,5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1 963,6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1 896,7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1896,7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2361,6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14418,6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54294"/>
                  </a:ext>
                </a:extLst>
              </a:tr>
              <a:tr h="2837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3754,8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4045,7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5 343,4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4 377,6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6274,3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12057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12057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837179"/>
                  </a:ext>
                </a:extLst>
              </a:tr>
              <a:tr h="4202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25079,8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23995,3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23 557,5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23484,7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23532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19077,9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22235,8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09978"/>
                  </a:ext>
                </a:extLst>
              </a:tr>
              <a:tr h="840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дотации на выравнивание бюджетной обеспеченности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21639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19681,2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21 161,9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22075,1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17660,1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17660,1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613398"/>
                  </a:ext>
                </a:extLst>
              </a:tr>
              <a:tr h="2097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35656,7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55375,2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35953,5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44908,8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45466,1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41917,7</a:t>
                      </a:r>
                      <a:endParaRPr lang="ru-RU" sz="14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44275,6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461954"/>
                  </a:ext>
                </a:extLst>
              </a:tr>
              <a:tr h="7772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финансирования дефицита бюджета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-20835,3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-16803,5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+2690,8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-6788,6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39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564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718555AE-A90E-4429-9CC0-53675A81DA15}"/>
              </a:ext>
            </a:extLst>
          </p:cNvPr>
          <p:cNvSpPr/>
          <p:nvPr/>
        </p:nvSpPr>
        <p:spPr>
          <a:xfrm rot="10800000" flipV="1">
            <a:off x="913125" y="1522902"/>
            <a:ext cx="5731572" cy="190033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Установление, изменение и отмена местных налогов и сборов Новобессергеневского сельского поселения в соответствии с законодательством Российской Федерации о налогах и сборах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CF44D2B5-1C6A-4385-BAC0-DDD3919BF985}"/>
              </a:ext>
            </a:extLst>
          </p:cNvPr>
          <p:cNvSpPr/>
          <p:nvPr/>
        </p:nvSpPr>
        <p:spPr>
          <a:xfrm>
            <a:off x="-20268" y="1954475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8A8952A-5C9B-4C2F-B807-8B213582C6D1}"/>
              </a:ext>
            </a:extLst>
          </p:cNvPr>
          <p:cNvSpPr/>
          <p:nvPr/>
        </p:nvSpPr>
        <p:spPr>
          <a:xfrm>
            <a:off x="119590" y="0"/>
            <a:ext cx="652510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kern="100" dirty="0">
                <a:latin typeface="Times New Roman" panose="02020603050405020304" pitchFamily="18" charset="0"/>
                <a:ea typeface="Arial Unicode MS"/>
              </a:rPr>
              <a:t> Основные полномочия Собрания депутатов Новобессергеневского сельского поселения</a:t>
            </a:r>
            <a:endParaRPr lang="ru-RU" sz="24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196B7A5-7742-472C-A6CA-2E8159A65F01}"/>
              </a:ext>
            </a:extLst>
          </p:cNvPr>
          <p:cNvSpPr/>
          <p:nvPr/>
        </p:nvSpPr>
        <p:spPr>
          <a:xfrm>
            <a:off x="6818050" y="18536"/>
            <a:ext cx="535469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latin typeface="Times New Roman" panose="02020603050405020304" pitchFamily="18" charset="0"/>
                <a:ea typeface="Arial Unicode MS"/>
              </a:rPr>
              <a:t>Показатели (результаты).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2021-2024 годы принято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BAAC7495-A48D-414A-9CDE-E2DFA219EEC0}"/>
              </a:ext>
            </a:extLst>
          </p:cNvPr>
          <p:cNvSpPr/>
          <p:nvPr/>
        </p:nvSpPr>
        <p:spPr>
          <a:xfrm rot="10800000" flipV="1">
            <a:off x="894132" y="4862024"/>
            <a:ext cx="5731572" cy="190033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органами местного самоуправления и должностными лицами местного самоуправления Новобессергеневского сельского поселения полномочий по решению вопросов местного значения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3390B2D2-47BC-4933-B176-2409752EA7EB}"/>
              </a:ext>
            </a:extLst>
          </p:cNvPr>
          <p:cNvSpPr/>
          <p:nvPr/>
        </p:nvSpPr>
        <p:spPr>
          <a:xfrm>
            <a:off x="0" y="5417946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3847AD7-5B08-4D0D-B669-4D4BA1D18491}"/>
              </a:ext>
            </a:extLst>
          </p:cNvPr>
          <p:cNvSpPr/>
          <p:nvPr/>
        </p:nvSpPr>
        <p:spPr>
          <a:xfrm rot="10800000" flipV="1">
            <a:off x="7120890" y="798089"/>
            <a:ext cx="4921892" cy="8309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Решение № 61 от 25.11.2022 г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 установлении земельного налога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8BF4F737-6B14-47D5-AF6D-C2DBDEA4FA9F}"/>
              </a:ext>
            </a:extLst>
          </p:cNvPr>
          <p:cNvSpPr/>
          <p:nvPr/>
        </p:nvSpPr>
        <p:spPr>
          <a:xfrm rot="10800000" flipV="1">
            <a:off x="7074687" y="1687625"/>
            <a:ext cx="4921892" cy="1703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Решение №118 от 21.11.2024г.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решение Собрания депутатов Новобессергеневского сельского поселения от 30.11.2017г. № 62 «О налоге на имущество физических лиц»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A03C5CDB-F343-45D9-8A20-67E165C06BAC}"/>
              </a:ext>
            </a:extLst>
          </p:cNvPr>
          <p:cNvSpPr/>
          <p:nvPr/>
        </p:nvSpPr>
        <p:spPr>
          <a:xfrm rot="10800000" flipV="1">
            <a:off x="7120890" y="3538139"/>
            <a:ext cx="4921892" cy="9667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Решение №119 от 21.11.2024г.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«Об установлении туристического налога»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259D53FA-7B75-4866-97A0-C38DE7D72677}"/>
              </a:ext>
            </a:extLst>
          </p:cNvPr>
          <p:cNvSpPr/>
          <p:nvPr/>
        </p:nvSpPr>
        <p:spPr>
          <a:xfrm rot="20489013">
            <a:off x="6594171" y="1290539"/>
            <a:ext cx="52385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235C3971-BAED-40FE-8501-9F231D3543B0}"/>
              </a:ext>
            </a:extLst>
          </p:cNvPr>
          <p:cNvSpPr/>
          <p:nvPr/>
        </p:nvSpPr>
        <p:spPr>
          <a:xfrm>
            <a:off x="6663690" y="2476562"/>
            <a:ext cx="51773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6F036C23-A416-49B6-915F-BFEDFC07123B}"/>
              </a:ext>
            </a:extLst>
          </p:cNvPr>
          <p:cNvSpPr/>
          <p:nvPr/>
        </p:nvSpPr>
        <p:spPr>
          <a:xfrm rot="2547103">
            <a:off x="6319804" y="3542289"/>
            <a:ext cx="938888" cy="4514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BBD1265-D46D-4DB8-A0A7-6B2401392C86}"/>
              </a:ext>
            </a:extLst>
          </p:cNvPr>
          <p:cNvSpPr/>
          <p:nvPr/>
        </p:nvSpPr>
        <p:spPr>
          <a:xfrm rot="10800000" flipV="1">
            <a:off x="7074686" y="4618276"/>
            <a:ext cx="5098057" cy="2144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Решение №76 от 04.05.2023 г.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/>
              <a:t>,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Решение №98 от 26.02.2024 г</a:t>
            </a:r>
            <a:r>
              <a:rPr lang="ru-RU" dirty="0">
                <a:hlinkClick r:id="rId6"/>
              </a:rPr>
              <a:t>.</a:t>
            </a:r>
            <a:r>
              <a:rPr lang="ru-RU" dirty="0"/>
              <a:t> 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Признать неудовлетворительной деятельность главы Администрации Новобессергеневского сельского поселения по результатам его отчёта перед Собранием депутатов Новобессергеневского сельского поселения за 2023 год и 2024 год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3D1C5FB2-6CEC-43CA-A048-7E7F24D29C16}"/>
              </a:ext>
            </a:extLst>
          </p:cNvPr>
          <p:cNvSpPr/>
          <p:nvPr/>
        </p:nvSpPr>
        <p:spPr>
          <a:xfrm>
            <a:off x="6663690" y="5638100"/>
            <a:ext cx="4109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908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2B12A2C-2EAD-45A6-813C-3039377C38AA}"/>
              </a:ext>
            </a:extLst>
          </p:cNvPr>
          <p:cNvSpPr/>
          <p:nvPr/>
        </p:nvSpPr>
        <p:spPr>
          <a:xfrm>
            <a:off x="516383" y="193908"/>
            <a:ext cx="11159231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kern="100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</a:rPr>
              <a:t>Председатель Собрания депутатов – глава Новобессергеневского сельского поселения является главой муниципального образования «Новобессергеневское сельское поселение» </a:t>
            </a:r>
          </a:p>
          <a:p>
            <a:pPr algn="ctr">
              <a:spcAft>
                <a:spcPts val="0"/>
              </a:spcAft>
            </a:pPr>
            <a:r>
              <a:rPr lang="ru-RU" sz="2400" b="1" kern="100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</a:rPr>
              <a:t>исполняет полномочия в соответствии</a:t>
            </a:r>
            <a:r>
              <a:rPr lang="ru-RU" sz="2400" kern="100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</a:rPr>
              <a:t>:</a:t>
            </a:r>
          </a:p>
          <a:p>
            <a:pPr algn="just">
              <a:spcAft>
                <a:spcPts val="0"/>
              </a:spcAft>
            </a:pPr>
            <a:r>
              <a:rPr lang="ru-RU" sz="2400" kern="100" dirty="0">
                <a:latin typeface="Times New Roman" panose="02020603050405020304" pitchFamily="18" charset="0"/>
                <a:ea typeface="Arial Unicode MS"/>
              </a:rPr>
              <a:t>-  </a:t>
            </a:r>
            <a:r>
              <a:rPr lang="en-US" sz="2400" kern="100" dirty="0">
                <a:latin typeface="Times New Roman" panose="02020603050405020304" pitchFamily="18" charset="0"/>
                <a:ea typeface="Arial Unicode MS"/>
              </a:rPr>
              <a:t>c </a:t>
            </a:r>
            <a:r>
              <a:rPr lang="ru-RU" sz="2400" kern="100" dirty="0">
                <a:latin typeface="Times New Roman" panose="02020603050405020304" pitchFamily="18" charset="0"/>
                <a:ea typeface="Arial Unicode MS"/>
              </a:rPr>
              <a:t>Уставом МО «Новобессергеневское сельское поселение» (статья 30), </a:t>
            </a:r>
            <a:endParaRPr lang="en-US" sz="2400" kern="100" dirty="0">
              <a:latin typeface="Times New Roman" panose="02020603050405020304" pitchFamily="18" charset="0"/>
              <a:ea typeface="Arial Unicode MS"/>
            </a:endParaRPr>
          </a:p>
          <a:p>
            <a:pPr algn="just">
              <a:spcAft>
                <a:spcPts val="0"/>
              </a:spcAft>
            </a:pPr>
            <a:r>
              <a:rPr lang="ru-RU" sz="2400" kern="100" dirty="0">
                <a:latin typeface="Times New Roman" panose="02020603050405020304" pitchFamily="18" charset="0"/>
                <a:ea typeface="Arial Unicode MS"/>
              </a:rPr>
              <a:t>- с Регламентом Собрания депутатов Новобессергеневского сельского поселения (статья 8):</a:t>
            </a:r>
            <a:endParaRPr lang="ru-RU" sz="2400" b="1" kern="100" dirty="0">
              <a:solidFill>
                <a:srgbClr val="FF0000"/>
              </a:solidFill>
              <a:latin typeface="Times New Roman" panose="02020603050405020304" pitchFamily="18" charset="0"/>
              <a:ea typeface="Arial Unicode MS"/>
            </a:endParaRPr>
          </a:p>
          <a:p>
            <a:pPr algn="just">
              <a:spcAft>
                <a:spcPts val="0"/>
              </a:spcAft>
            </a:pPr>
            <a:r>
              <a:rPr lang="ru-RU" sz="2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/>
              </a:rPr>
              <a:t>Председатель Собрания депутатов – глава «Новобессергеневское сельское поселение»  подконтролен и подотчетен населению и Собранию депутатов Новобессергеневского сельского поселения.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74B8E51-FF25-4C8B-AE7D-A9390F9382C4}"/>
              </a:ext>
            </a:extLst>
          </p:cNvPr>
          <p:cNvSpPr/>
          <p:nvPr/>
        </p:nvSpPr>
        <p:spPr>
          <a:xfrm>
            <a:off x="516383" y="4269121"/>
            <a:ext cx="11452195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kern="100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</a:rPr>
              <a:t>Собрание депутатов Новобессергеневского сельского поселения – представительный орган  муниципального образования «Новобессергеневское сельское поселение» исполняет полномочия в соответствии </a:t>
            </a:r>
            <a:r>
              <a:rPr lang="ru-RU" sz="2400" kern="100" dirty="0">
                <a:latin typeface="Times New Roman" panose="02020603050405020304" pitchFamily="18" charset="0"/>
                <a:ea typeface="Arial Unicode MS"/>
              </a:rPr>
              <a:t>с Уставом МО «Новобессергеневское сельское поселение» (статьи 27,28)</a:t>
            </a:r>
            <a:endParaRPr lang="ru-RU" sz="2400" b="1" kern="1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ru-RU" sz="24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Собрание депутатов Новобессергеневского сельского поселения подотчетно и подконтрольно населению.</a:t>
            </a:r>
          </a:p>
        </p:txBody>
      </p:sp>
    </p:spTree>
    <p:extLst>
      <p:ext uri="{BB962C8B-B14F-4D97-AF65-F5344CB8AC3E}">
        <p14:creationId xmlns:p14="http://schemas.microsoft.com/office/powerpoint/2010/main" val="1592251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3423" y="3119643"/>
            <a:ext cx="71350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752C53-CF57-D9A4-DA23-878751404594}"/>
              </a:ext>
            </a:extLst>
          </p:cNvPr>
          <p:cNvSpPr txBox="1"/>
          <p:nvPr/>
        </p:nvSpPr>
        <p:spPr>
          <a:xfrm>
            <a:off x="1501502" y="44862"/>
            <a:ext cx="824972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kern="100" dirty="0">
                <a:latin typeface="Times New Roman"/>
                <a:cs typeface="Times New Roman"/>
              </a:rPr>
              <a:t>                                  </a:t>
            </a:r>
            <a:r>
              <a:rPr lang="en-US" sz="1200" b="1" kern="100" dirty="0">
                <a:latin typeface="Times New Roman"/>
                <a:cs typeface="Times New Roman"/>
              </a:rPr>
              <a:t>  </a:t>
            </a:r>
            <a:r>
              <a:rPr lang="en-US" sz="2800" b="1" kern="100" dirty="0">
                <a:solidFill>
                  <a:srgbClr val="002060"/>
                </a:solidFill>
                <a:latin typeface="Times New Roman"/>
                <a:cs typeface="Times New Roman"/>
              </a:rPr>
              <a:t>Структура Собрания депутатов 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95846" y="964858"/>
            <a:ext cx="9170126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Председатель Собрания депутатов- глава Новобессергеневского сельского поселения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95846" y="2276034"/>
            <a:ext cx="917012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Заместитель Председателя Собрания депутатов- главы Новобессергеневского сельского поселения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95846" y="3548812"/>
            <a:ext cx="9222378" cy="7184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Постоянные комиссии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17551" y="4677897"/>
            <a:ext cx="3148148" cy="17242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 местному самоуправлению и охране общественного порядка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19898" y="4651772"/>
            <a:ext cx="3122022" cy="1776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бюджету, налогам и муниципальной собственности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96119" y="4669292"/>
            <a:ext cx="2978330" cy="17329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мандатным вопросам и депутатской этике</a:t>
            </a:r>
          </a:p>
        </p:txBody>
      </p:sp>
    </p:spTree>
    <p:extLst>
      <p:ext uri="{BB962C8B-B14F-4D97-AF65-F5344CB8AC3E}">
        <p14:creationId xmlns:p14="http://schemas.microsoft.com/office/powerpoint/2010/main" val="64100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11ADF15-5E27-4997-9803-ED0AFC878282}"/>
              </a:ext>
            </a:extLst>
          </p:cNvPr>
          <p:cNvSpPr/>
          <p:nvPr/>
        </p:nvSpPr>
        <p:spPr>
          <a:xfrm>
            <a:off x="334391" y="-66972"/>
            <a:ext cx="11212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kern="100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</a:rPr>
              <a:t>Показатели деятельности председателя Собрания депутатов</a:t>
            </a:r>
            <a:endParaRPr lang="ru-RU" sz="2400" kern="100" dirty="0">
              <a:solidFill>
                <a:srgbClr val="002060"/>
              </a:solidFill>
              <a:latin typeface="Arial" panose="020B0604020202020204" pitchFamily="34" charset="0"/>
              <a:ea typeface="Arial Unicode M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AF2C4C9-2C9F-4645-84B9-580B8FC6E9FA}"/>
              </a:ext>
            </a:extLst>
          </p:cNvPr>
          <p:cNvSpPr/>
          <p:nvPr/>
        </p:nvSpPr>
        <p:spPr>
          <a:xfrm>
            <a:off x="19257" y="314808"/>
            <a:ext cx="556479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latin typeface="Times New Roman" panose="02020603050405020304" pitchFamily="18" charset="0"/>
                <a:ea typeface="Arial Unicode MS"/>
              </a:rPr>
              <a:t>Полномочия председателя Собрания депутатов Новобессергеневского сельского поселения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9F24ADF-417A-47F6-B223-9B9DD82F05B8}"/>
              </a:ext>
            </a:extLst>
          </p:cNvPr>
          <p:cNvSpPr/>
          <p:nvPr/>
        </p:nvSpPr>
        <p:spPr>
          <a:xfrm>
            <a:off x="8256232" y="346734"/>
            <a:ext cx="391651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>Показатели (результаты)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A801741F-302D-4F26-B821-9A9B57F024E0}"/>
              </a:ext>
            </a:extLst>
          </p:cNvPr>
          <p:cNvSpPr/>
          <p:nvPr/>
        </p:nvSpPr>
        <p:spPr>
          <a:xfrm rot="10800000" flipV="1">
            <a:off x="-2" y="1823139"/>
            <a:ext cx="2707689" cy="50348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1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ru-RU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</a:rPr>
              <a:t>Представляет Собрание депутатов Новобессергеневского сельского поселения в отношениях с органами местного самоуправления, органами государственной власти, гражданами и организациями, без доверенности действует от имени Собрания депутатов Новобессергеневского сельского поселения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D49EE30A-0C24-4217-8109-8A55769F30E8}"/>
              </a:ext>
            </a:extLst>
          </p:cNvPr>
          <p:cNvSpPr/>
          <p:nvPr/>
        </p:nvSpPr>
        <p:spPr>
          <a:xfrm>
            <a:off x="1954774" y="792847"/>
            <a:ext cx="45719" cy="45719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9022A556-070C-4B19-94DD-7D54B6614901}"/>
              </a:ext>
            </a:extLst>
          </p:cNvPr>
          <p:cNvSpPr/>
          <p:nvPr/>
        </p:nvSpPr>
        <p:spPr>
          <a:xfrm>
            <a:off x="3409197" y="1532925"/>
            <a:ext cx="8782803" cy="2445403"/>
          </a:xfrm>
          <a:prstGeom prst="roundRect">
            <a:avLst>
              <a:gd name="adj" fmla="val 134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u="sng" kern="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Прокуратурой</a:t>
            </a:r>
            <a:r>
              <a:rPr lang="ru-RU" sz="2000" kern="100" dirty="0"/>
              <a:t>: </a:t>
            </a:r>
          </a:p>
          <a:p>
            <a:r>
              <a:rPr lang="ru-RU" sz="14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Решение Собрания депутатов Новобессергеневского сельского поселения «Об отказе в принятии имущества в муниципальную собственность МО Новобессергеневское сельское поселение Неклиновского района Ростовской области» (устаревшее оборудование 2 котлов в 5- этажном жилом доме в х. Новозолотовка).</a:t>
            </a:r>
          </a:p>
          <a:p>
            <a:pPr algn="just">
              <a:spcAft>
                <a:spcPts val="0"/>
              </a:spcAft>
            </a:pPr>
            <a:r>
              <a:rPr lang="ru-RU" sz="14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Отмена решения Собрания депутатов Неклиновского района «О признании утратившим силу решение Собрания депутатов Неклиновского района от 2 июля 2024 года № 269 «Об утверждении перечня имущества, передаваемого из муниципальной собственности муниципального образования «</a:t>
            </a:r>
            <a:r>
              <a:rPr lang="ru-RU" sz="1400" b="1" kern="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Неклиновский</a:t>
            </a:r>
            <a:r>
              <a:rPr lang="ru-RU" sz="14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 в муниципальную собственность муниципального образования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94227B58-DC2B-4DDF-AB74-09E5ADD88051}"/>
              </a:ext>
            </a:extLst>
          </p:cNvPr>
          <p:cNvSpPr/>
          <p:nvPr/>
        </p:nvSpPr>
        <p:spPr>
          <a:xfrm>
            <a:off x="3454916" y="997953"/>
            <a:ext cx="8737084" cy="7287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u="sng" kern="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органом МСУ Неклиновского района.</a:t>
            </a:r>
            <a:r>
              <a:rPr lang="ru-RU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Председатель Собрания входит в состав депутатов Собрания депутатов Неклиновского района</a:t>
            </a:r>
            <a:r>
              <a:rPr lang="ru-RU" sz="16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. </a:t>
            </a:r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Реализация инициативных проектов.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46E7B71A-487B-45FA-93D6-8E5D165F6A8B}"/>
              </a:ext>
            </a:extLst>
          </p:cNvPr>
          <p:cNvSpPr/>
          <p:nvPr/>
        </p:nvSpPr>
        <p:spPr>
          <a:xfrm>
            <a:off x="4838330" y="966714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8D468221-B239-4207-A25F-63ECE03C2608}"/>
              </a:ext>
            </a:extLst>
          </p:cNvPr>
          <p:cNvSpPr/>
          <p:nvPr/>
        </p:nvSpPr>
        <p:spPr>
          <a:xfrm>
            <a:off x="3389939" y="3887438"/>
            <a:ext cx="8782804" cy="29705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200"/>
              </a:spcBef>
            </a:pPr>
            <a:r>
              <a:rPr lang="ru-RU" b="1" u="sng" kern="1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 с Законодательным Собранием РО:</a:t>
            </a:r>
            <a:r>
              <a:rPr lang="ru-RU" b="1" u="sng" kern="100" dirty="0">
                <a:solidFill>
                  <a:srgbClr val="7030A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направлены предлагаемые концепции </a:t>
            </a:r>
          </a:p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ru-RU" sz="14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части подготовки проектов областных законов и постановлений были направлены предлагаемые концепции по вопросам местного самоуправления:</a:t>
            </a:r>
            <a:endParaRPr lang="ru-RU" b="1" u="sng" kern="100" dirty="0">
              <a:solidFill>
                <a:srgbClr val="7030A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ru-RU" sz="14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по штрафам за нарушение Правил благоустройства, зачисление в бюджет сельских поселений 2) по дорожной деятельности, в том числе строительство дорог закрепить за администрациями сельских поселений 3) социальная политика, расширить перечень региональных льготных категорий.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ru-RU" sz="14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Пенсионеры, которые не входят в федеральный перечень льготников, должны получать бесплатное санаторно-курортное лечение в соответствии с региональным законодательством.</a:t>
            </a:r>
          </a:p>
          <a:p>
            <a:pPr marL="285750" lvl="0" indent="-285750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4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 нецелесообразном принятии решения Заксобрания РО о повышении ставок на транспортный налог. Был направлен сравнительный анализ «О низких доходах населения и завышенных ставках на транспортный налог в Ростовской области» с приведением сравнительных показателей с другим субъектом РФ.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684B1776-0622-46FB-B843-4BE2391B6FBD}"/>
              </a:ext>
            </a:extLst>
          </p:cNvPr>
          <p:cNvSpPr/>
          <p:nvPr/>
        </p:nvSpPr>
        <p:spPr>
          <a:xfrm>
            <a:off x="845152" y="1012433"/>
            <a:ext cx="914400" cy="81070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2D1E4C2D-1915-451A-A45D-6D2E659D30E7}"/>
              </a:ext>
            </a:extLst>
          </p:cNvPr>
          <p:cNvSpPr/>
          <p:nvPr/>
        </p:nvSpPr>
        <p:spPr>
          <a:xfrm>
            <a:off x="6285390" y="327761"/>
            <a:ext cx="588735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>         Показатели (результаты)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C68FC301-02D3-472E-9845-6AD597C81AF3}"/>
              </a:ext>
            </a:extLst>
          </p:cNvPr>
          <p:cNvSpPr/>
          <p:nvPr/>
        </p:nvSpPr>
        <p:spPr>
          <a:xfrm rot="19858807">
            <a:off x="2504428" y="1538402"/>
            <a:ext cx="102560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9D5548FB-27A2-4A2C-B3FF-80DB876D1B1F}"/>
              </a:ext>
            </a:extLst>
          </p:cNvPr>
          <p:cNvSpPr/>
          <p:nvPr/>
        </p:nvSpPr>
        <p:spPr>
          <a:xfrm>
            <a:off x="2707689" y="2987048"/>
            <a:ext cx="74722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1113A402-D79C-4E16-BC61-8ED6C7B9C309}"/>
              </a:ext>
            </a:extLst>
          </p:cNvPr>
          <p:cNvSpPr/>
          <p:nvPr/>
        </p:nvSpPr>
        <p:spPr>
          <a:xfrm>
            <a:off x="2707689" y="5050454"/>
            <a:ext cx="74722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22AD60A-72BD-46F7-8AAF-F634C6D3625D}"/>
              </a:ext>
            </a:extLst>
          </p:cNvPr>
          <p:cNvSpPr/>
          <p:nvPr/>
        </p:nvSpPr>
        <p:spPr>
          <a:xfrm>
            <a:off x="6285389" y="329484"/>
            <a:ext cx="588735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>         Показатели (результаты)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71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FBA2E418-D05F-499D-BEF6-167C3E6614DD}"/>
              </a:ext>
            </a:extLst>
          </p:cNvPr>
          <p:cNvSpPr/>
          <p:nvPr/>
        </p:nvSpPr>
        <p:spPr>
          <a:xfrm>
            <a:off x="896728" y="824558"/>
            <a:ext cx="914400" cy="90484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E0AE7F59-C97E-4C30-B72F-06DE186BE63C}"/>
              </a:ext>
            </a:extLst>
          </p:cNvPr>
          <p:cNvSpPr/>
          <p:nvPr/>
        </p:nvSpPr>
        <p:spPr>
          <a:xfrm rot="10800000" flipV="1">
            <a:off x="0" y="1765818"/>
            <a:ext cx="2947387" cy="51304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16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</a:rPr>
              <a:t> </a:t>
            </a:r>
            <a:r>
              <a:rPr lang="ru-RU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</a:rPr>
              <a:t>Представляет Собрание депутатов Новобессергеневского сельского поселения в отношениях с органами местного самоуправления, органами государственной власти, гражданами и организациями, без доверенности действует от имени Собрания депутатов Новобессергеневского сельского поселения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45B6388-D706-413B-9B28-D4A8D8681D1F}"/>
              </a:ext>
            </a:extLst>
          </p:cNvPr>
          <p:cNvSpPr/>
          <p:nvPr/>
        </p:nvSpPr>
        <p:spPr>
          <a:xfrm>
            <a:off x="3719915" y="1318798"/>
            <a:ext cx="8060754" cy="1256365"/>
          </a:xfrm>
          <a:prstGeom prst="roundRect">
            <a:avLst>
              <a:gd name="adj" fmla="val 134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u="sng" kern="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ТИК Неклиновского района</a:t>
            </a:r>
          </a:p>
          <a:p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выборы в депутаты Собрания депутатов Новобессергеневского сельского поселения по 9 избирательному округу, подготовка проектов решений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5B0AD027-B453-4849-8E0D-78F351ED7285}"/>
              </a:ext>
            </a:extLst>
          </p:cNvPr>
          <p:cNvSpPr/>
          <p:nvPr/>
        </p:nvSpPr>
        <p:spPr>
          <a:xfrm>
            <a:off x="3719912" y="4503904"/>
            <a:ext cx="8193921" cy="2036129"/>
          </a:xfrm>
          <a:prstGeom prst="roundRect">
            <a:avLst>
              <a:gd name="adj" fmla="val 134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u="sng" kern="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гражданами</a:t>
            </a:r>
            <a:r>
              <a:rPr lang="ru-RU" sz="14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обращений граждан направляются депутатские запросы в органы государственной власти, сетевые организации. Участие в Собраниях уличных комитетов, собрании жителей жилого пятиэтажного дома в х. Новозолотовка по вопросу газоснабжения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C6E60804-6D43-4711-807C-7BA93C2F4856}"/>
              </a:ext>
            </a:extLst>
          </p:cNvPr>
          <p:cNvSpPr/>
          <p:nvPr/>
        </p:nvSpPr>
        <p:spPr>
          <a:xfrm>
            <a:off x="3719913" y="2825461"/>
            <a:ext cx="8060755" cy="1461287"/>
          </a:xfrm>
          <a:prstGeom prst="roundRect">
            <a:avLst>
              <a:gd name="adj" fmla="val 134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u="sng" kern="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Правительством РО</a:t>
            </a:r>
            <a:r>
              <a:rPr lang="ru-RU" sz="14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проекта «Сквер Мира» перед Конкурсной комиссией в Правительстве РО по  реализации федерального проекта «Формирование комфортной городской среды»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21FB6F70-EDF3-44A2-8C28-49DBCA41433C}"/>
              </a:ext>
            </a:extLst>
          </p:cNvPr>
          <p:cNvSpPr/>
          <p:nvPr/>
        </p:nvSpPr>
        <p:spPr>
          <a:xfrm>
            <a:off x="2947387" y="1891519"/>
            <a:ext cx="77252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AD7D514F-3754-4BE0-9EDA-56508111CE63}"/>
              </a:ext>
            </a:extLst>
          </p:cNvPr>
          <p:cNvSpPr/>
          <p:nvPr/>
        </p:nvSpPr>
        <p:spPr>
          <a:xfrm>
            <a:off x="2947387" y="3429000"/>
            <a:ext cx="77252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40A7463D-FFE7-4916-84FC-96D67DE987DE}"/>
              </a:ext>
            </a:extLst>
          </p:cNvPr>
          <p:cNvSpPr/>
          <p:nvPr/>
        </p:nvSpPr>
        <p:spPr>
          <a:xfrm>
            <a:off x="2947387" y="5296885"/>
            <a:ext cx="77252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2F34754-CE53-46FB-AB38-9EC4A4F0FE0C}"/>
              </a:ext>
            </a:extLst>
          </p:cNvPr>
          <p:cNvSpPr/>
          <p:nvPr/>
        </p:nvSpPr>
        <p:spPr>
          <a:xfrm>
            <a:off x="-1" y="80638"/>
            <a:ext cx="527333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latin typeface="Times New Roman" panose="02020603050405020304" pitchFamily="18" charset="0"/>
                <a:ea typeface="Arial Unicode MS"/>
              </a:rPr>
              <a:t>Полномочия председателя Собрания депутатов Новобессергеневского сельского поселения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D6E1738-AB17-4AAE-9DF3-4DFBCA910C10}"/>
              </a:ext>
            </a:extLst>
          </p:cNvPr>
          <p:cNvSpPr/>
          <p:nvPr/>
        </p:nvSpPr>
        <p:spPr>
          <a:xfrm>
            <a:off x="5584055" y="80637"/>
            <a:ext cx="612559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>         Показатели (результаты)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6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8582BCE6-A09D-4DDE-BD24-6FEB68D10E5F}"/>
              </a:ext>
            </a:extLst>
          </p:cNvPr>
          <p:cNvSpPr/>
          <p:nvPr/>
        </p:nvSpPr>
        <p:spPr>
          <a:xfrm>
            <a:off x="1733" y="1042833"/>
            <a:ext cx="914400" cy="90484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946A5D5F-8D34-4187-8D6A-6735E33C4347}"/>
              </a:ext>
            </a:extLst>
          </p:cNvPr>
          <p:cNvSpPr/>
          <p:nvPr/>
        </p:nvSpPr>
        <p:spPr>
          <a:xfrm rot="10800000" flipV="1">
            <a:off x="924429" y="1042833"/>
            <a:ext cx="4755428" cy="13927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Созывает заседания Собрания депутатов Новобессергеневского сельского поселения и председательствует на его заседаниях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06897B6-554C-4A75-AF74-52FBA8189294}"/>
              </a:ext>
            </a:extLst>
          </p:cNvPr>
          <p:cNvSpPr/>
          <p:nvPr/>
        </p:nvSpPr>
        <p:spPr>
          <a:xfrm>
            <a:off x="45255" y="43493"/>
            <a:ext cx="614929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kern="100" dirty="0">
                <a:latin typeface="Times New Roman" panose="02020603050405020304" pitchFamily="18" charset="0"/>
                <a:ea typeface="Arial Unicode MS"/>
              </a:rPr>
              <a:t>Полномочия председателя Собрания депутатов Новобессергеневского сельского поселения</a:t>
            </a:r>
            <a:endParaRPr lang="ru-RU" sz="20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79BA1B2-0ABE-445A-9E59-CE41E7580C2B}"/>
              </a:ext>
            </a:extLst>
          </p:cNvPr>
          <p:cNvSpPr/>
          <p:nvPr/>
        </p:nvSpPr>
        <p:spPr>
          <a:xfrm>
            <a:off x="6853732" y="117542"/>
            <a:ext cx="4279088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>Показатели (результаты)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D1F61B9A-1B0D-4763-BC01-B5008C7C7F0B}"/>
              </a:ext>
            </a:extLst>
          </p:cNvPr>
          <p:cNvSpPr/>
          <p:nvPr/>
        </p:nvSpPr>
        <p:spPr>
          <a:xfrm>
            <a:off x="6587208" y="978034"/>
            <a:ext cx="4755428" cy="14704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заседаний, всего - 44 из них:     </a:t>
            </a:r>
          </a:p>
          <a:p>
            <a:pPr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год-8</a:t>
            </a:r>
          </a:p>
          <a:p>
            <a:pPr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год-14</a:t>
            </a:r>
          </a:p>
          <a:p>
            <a:pPr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год-11</a:t>
            </a:r>
          </a:p>
          <a:p>
            <a:pPr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2024 год - 11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3B301BF-88D0-470B-85BA-C02EBCAED0A8}"/>
              </a:ext>
            </a:extLst>
          </p:cNvPr>
          <p:cNvSpPr/>
          <p:nvPr/>
        </p:nvSpPr>
        <p:spPr>
          <a:xfrm>
            <a:off x="23112" y="4215583"/>
            <a:ext cx="914400" cy="90484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4515B34D-DB51-4136-A863-E9A8B047CE20}"/>
              </a:ext>
            </a:extLst>
          </p:cNvPr>
          <p:cNvSpPr/>
          <p:nvPr/>
        </p:nvSpPr>
        <p:spPr>
          <a:xfrm rot="10800000" flipV="1">
            <a:off x="937512" y="3554379"/>
            <a:ext cx="4771330" cy="27113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Издает постановления и распоряжения  сельского поселения, подписывает решения по вопросам организации деятельности Собрания депутатов Новобессергеневского  Собрания депутатов Новобессергеневского сельского поселения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7CBAF1EF-C494-4D49-A571-DCBFF2B607ED}"/>
              </a:ext>
            </a:extLst>
          </p:cNvPr>
          <p:cNvSpPr/>
          <p:nvPr/>
        </p:nvSpPr>
        <p:spPr>
          <a:xfrm>
            <a:off x="6587208" y="3298903"/>
            <a:ext cx="4937427" cy="136910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Издано распоряжений, всего –38, из них:</a:t>
            </a:r>
          </a:p>
          <a:p>
            <a:pPr algn="just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 -3</a:t>
            </a:r>
          </a:p>
          <a:p>
            <a:pPr algn="just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год-</a:t>
            </a:r>
            <a:r>
              <a:rPr lang="en-US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b="1" kern="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r>
              <a:rPr lang="en-US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  <a:endParaRPr lang="ru-RU" b="1" kern="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</a:t>
            </a:r>
            <a:r>
              <a:rPr lang="en-US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-11</a:t>
            </a:r>
            <a:endParaRPr lang="ru-RU" b="1" kern="100" dirty="0">
              <a:solidFill>
                <a:schemeClr val="tx1"/>
              </a:solid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BDAA9480-4CB9-4FE3-ADD1-187C70A5DB56}"/>
              </a:ext>
            </a:extLst>
          </p:cNvPr>
          <p:cNvSpPr/>
          <p:nvPr/>
        </p:nvSpPr>
        <p:spPr>
          <a:xfrm>
            <a:off x="5688153" y="1252939"/>
            <a:ext cx="89698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140EBDD2-8DDD-4CF5-A1AC-92ABBDD4DA3A}"/>
              </a:ext>
            </a:extLst>
          </p:cNvPr>
          <p:cNvSpPr/>
          <p:nvPr/>
        </p:nvSpPr>
        <p:spPr>
          <a:xfrm>
            <a:off x="5737212" y="3873418"/>
            <a:ext cx="84999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461D9FCB-63FB-49CF-96D8-1C58488047A3}"/>
              </a:ext>
            </a:extLst>
          </p:cNvPr>
          <p:cNvSpPr/>
          <p:nvPr/>
        </p:nvSpPr>
        <p:spPr>
          <a:xfrm>
            <a:off x="5737212" y="5234830"/>
            <a:ext cx="7926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29196495-256A-47F4-974B-F8A5B22C76D9}"/>
              </a:ext>
            </a:extLst>
          </p:cNvPr>
          <p:cNvSpPr/>
          <p:nvPr/>
        </p:nvSpPr>
        <p:spPr>
          <a:xfrm rot="10800000" flipV="1">
            <a:off x="6529853" y="4910030"/>
            <a:ext cx="4994781" cy="136910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just">
              <a:spcAft>
                <a:spcPts val="0"/>
              </a:spcAft>
            </a:pPr>
            <a:endParaRPr lang="ru-RU" sz="1600" kern="100" dirty="0"/>
          </a:p>
          <a:p>
            <a:pPr algn="just">
              <a:spcAft>
                <a:spcPts val="0"/>
              </a:spcAft>
            </a:pPr>
            <a:endParaRPr lang="ru-RU" sz="1600" b="1" kern="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Подписано решений, всего – 130, из них:</a:t>
            </a:r>
          </a:p>
          <a:p>
            <a:pPr algn="just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 - 28, </a:t>
            </a:r>
          </a:p>
          <a:p>
            <a:pPr algn="just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 - 37,</a:t>
            </a:r>
          </a:p>
          <a:p>
            <a:pPr algn="just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год- 32,</a:t>
            </a:r>
          </a:p>
          <a:p>
            <a:pPr algn="just">
              <a:spcAft>
                <a:spcPts val="0"/>
              </a:spcAft>
            </a:pPr>
            <a:r>
              <a:rPr lang="ru-RU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год-33.</a:t>
            </a:r>
          </a:p>
          <a:p>
            <a:pPr algn="just">
              <a:spcAft>
                <a:spcPts val="0"/>
              </a:spcAft>
            </a:pPr>
            <a:endParaRPr lang="ru-RU" sz="1600" kern="100" dirty="0"/>
          </a:p>
          <a:p>
            <a:pPr algn="just">
              <a:spcAft>
                <a:spcPts val="0"/>
              </a:spcAft>
            </a:pPr>
            <a:r>
              <a:rPr lang="ru-RU" sz="1600" kern="100" dirty="0"/>
              <a:t> </a:t>
            </a:r>
            <a:endParaRPr lang="ru-RU" sz="1100" kern="100" dirty="0"/>
          </a:p>
        </p:txBody>
      </p:sp>
    </p:spTree>
    <p:extLst>
      <p:ext uri="{BB962C8B-B14F-4D97-AF65-F5344CB8AC3E}">
        <p14:creationId xmlns:p14="http://schemas.microsoft.com/office/powerpoint/2010/main" val="164815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0183" y="2105891"/>
            <a:ext cx="56157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ЗЕМЕЛЬНОЕ И ИМУЩЕСТВЕННОЕ </a:t>
            </a:r>
          </a:p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ЗАКОНОДАТЕЛЬСТВО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6365" y="3186543"/>
            <a:ext cx="59990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ЖИЛИЩНО-КОММУНАЛЬНОЕ ХОЗЯЙСТВО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055" y="4045527"/>
            <a:ext cx="60128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МЕСТНОГО САМОУПРАВЛЕНИЯ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4910" y="5846619"/>
            <a:ext cx="60544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ОРГАНИЗАЦИОННЫЕ ВОПРОСЫ МЕСТНОГО САМОУПРАВЛЕНИЯ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7933" y="4771145"/>
            <a:ext cx="58743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ФИНАНСОВЫЕ, ЭКОНОМИЧЕСКИЕ   ВОПРОСЫ  МЕСТНОГО </a:t>
            </a:r>
          </a:p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САМОУПРАВЛЕНИЯ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636328" y="651163"/>
            <a:ext cx="13577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2021 год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047342" y="660970"/>
            <a:ext cx="15670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308756" y="674407"/>
            <a:ext cx="1428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2023 год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17788" y="251053"/>
            <a:ext cx="850669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ОТРАСЛЕВАЯ СТРУКТУРА ПРИНЯТЫХ РЕШЕНИЙ (ЕД.)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39346" y="1982871"/>
            <a:ext cx="1149927" cy="72043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994073" y="1974271"/>
            <a:ext cx="1191490" cy="78971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454978" y="1991184"/>
            <a:ext cx="1136072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59858" y="2926652"/>
            <a:ext cx="1177635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001606" y="2944090"/>
            <a:ext cx="1191491" cy="7204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468832" y="2926467"/>
            <a:ext cx="1122218" cy="7342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59858" y="3857654"/>
            <a:ext cx="1177635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047342" y="3857654"/>
            <a:ext cx="1122218" cy="7065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503467" y="3879176"/>
            <a:ext cx="1136073" cy="7065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59858" y="4818285"/>
            <a:ext cx="1260762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082629" y="4771146"/>
            <a:ext cx="1177635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9503467" y="4771146"/>
            <a:ext cx="1163784" cy="70658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59858" y="5812634"/>
            <a:ext cx="1260762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9503467" y="5778649"/>
            <a:ext cx="1177635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082629" y="5778650"/>
            <a:ext cx="1177635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07819" y="1136072"/>
            <a:ext cx="59158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ПРИНЯТО РЕШЕНИЙ,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608619" y="1219199"/>
            <a:ext cx="5237020" cy="540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2060"/>
                </a:solidFill>
              </a:rPr>
              <a:t> 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28            37            32             33         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A6F77606-E7FC-4A95-B75A-B49EB26DA42D}"/>
              </a:ext>
            </a:extLst>
          </p:cNvPr>
          <p:cNvSpPr/>
          <p:nvPr/>
        </p:nvSpPr>
        <p:spPr>
          <a:xfrm>
            <a:off x="10591050" y="704348"/>
            <a:ext cx="14285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2024 год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4" name="Скругленный прямоугольник 18">
            <a:extLst>
              <a:ext uri="{FF2B5EF4-FFF2-40B4-BE49-F238E27FC236}">
                <a16:creationId xmlns:a16="http://schemas.microsoft.com/office/drawing/2014/main" id="{77516290-CC22-443A-B2A5-F697EBB4F1FD}"/>
              </a:ext>
            </a:extLst>
          </p:cNvPr>
          <p:cNvSpPr/>
          <p:nvPr/>
        </p:nvSpPr>
        <p:spPr>
          <a:xfrm>
            <a:off x="10860465" y="2037922"/>
            <a:ext cx="983672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5" name="Скругленный прямоугольник 18">
            <a:extLst>
              <a:ext uri="{FF2B5EF4-FFF2-40B4-BE49-F238E27FC236}">
                <a16:creationId xmlns:a16="http://schemas.microsoft.com/office/drawing/2014/main" id="{D4A236A0-0BB3-4589-AEB7-82BE60EA64AF}"/>
              </a:ext>
            </a:extLst>
          </p:cNvPr>
          <p:cNvSpPr/>
          <p:nvPr/>
        </p:nvSpPr>
        <p:spPr>
          <a:xfrm>
            <a:off x="10860465" y="2905683"/>
            <a:ext cx="983672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Скругленный прямоугольник 18">
            <a:extLst>
              <a:ext uri="{FF2B5EF4-FFF2-40B4-BE49-F238E27FC236}">
                <a16:creationId xmlns:a16="http://schemas.microsoft.com/office/drawing/2014/main" id="{98687628-45DE-490B-B767-59F97A0983BF}"/>
              </a:ext>
            </a:extLst>
          </p:cNvPr>
          <p:cNvSpPr/>
          <p:nvPr/>
        </p:nvSpPr>
        <p:spPr>
          <a:xfrm>
            <a:off x="10860465" y="3879176"/>
            <a:ext cx="983672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8" name="Скругленный прямоугольник 18">
            <a:extLst>
              <a:ext uri="{FF2B5EF4-FFF2-40B4-BE49-F238E27FC236}">
                <a16:creationId xmlns:a16="http://schemas.microsoft.com/office/drawing/2014/main" id="{F46B66D9-AB31-446C-8414-467CCBC5E8F4}"/>
              </a:ext>
            </a:extLst>
          </p:cNvPr>
          <p:cNvSpPr/>
          <p:nvPr/>
        </p:nvSpPr>
        <p:spPr>
          <a:xfrm>
            <a:off x="10860465" y="4771145"/>
            <a:ext cx="983672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9" name="Скругленный прямоугольник 18">
            <a:extLst>
              <a:ext uri="{FF2B5EF4-FFF2-40B4-BE49-F238E27FC236}">
                <a16:creationId xmlns:a16="http://schemas.microsoft.com/office/drawing/2014/main" id="{9515FBE5-B61C-4F59-9ED0-F94BFAB288BF}"/>
              </a:ext>
            </a:extLst>
          </p:cNvPr>
          <p:cNvSpPr/>
          <p:nvPr/>
        </p:nvSpPr>
        <p:spPr>
          <a:xfrm>
            <a:off x="10867104" y="5765724"/>
            <a:ext cx="983672" cy="7758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E29C8611-8C5A-441D-9985-B8E0C3FC7787}"/>
              </a:ext>
            </a:extLst>
          </p:cNvPr>
          <p:cNvSpPr/>
          <p:nvPr/>
        </p:nvSpPr>
        <p:spPr>
          <a:xfrm>
            <a:off x="0" y="1123319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866FBAF-E2D7-4C83-90AA-465C066A5B0F}"/>
              </a:ext>
            </a:extLst>
          </p:cNvPr>
          <p:cNvSpPr/>
          <p:nvPr/>
        </p:nvSpPr>
        <p:spPr>
          <a:xfrm rot="10800000" flipV="1">
            <a:off x="914399" y="841392"/>
            <a:ext cx="4872383" cy="12615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just">
              <a:spcAft>
                <a:spcPts val="0"/>
              </a:spcAft>
            </a:pPr>
            <a:r>
              <a:rPr lang="ru-RU" sz="1600" b="1" kern="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организацию деятельности Собрания депутатов Новобессергеневского сельского поселения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7B5200-DF38-481A-99E8-364864FC0EE3}"/>
              </a:ext>
            </a:extLst>
          </p:cNvPr>
          <p:cNvSpPr/>
          <p:nvPr/>
        </p:nvSpPr>
        <p:spPr>
          <a:xfrm>
            <a:off x="-29664" y="35892"/>
            <a:ext cx="614929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kern="100" dirty="0">
                <a:latin typeface="Times New Roman" panose="02020603050405020304" pitchFamily="18" charset="0"/>
                <a:ea typeface="Arial Unicode MS"/>
              </a:rPr>
              <a:t>Полномочия председателя Собрания депутатов Новобессергеневского сельского поселения</a:t>
            </a:r>
            <a:endParaRPr lang="ru-RU" sz="20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E5A119-73A3-43CB-BFB5-CE9E3F4EA068}"/>
              </a:ext>
            </a:extLst>
          </p:cNvPr>
          <p:cNvSpPr/>
          <p:nvPr/>
        </p:nvSpPr>
        <p:spPr>
          <a:xfrm>
            <a:off x="6649375" y="117542"/>
            <a:ext cx="4722919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Arial Unicode MS"/>
              </a:rPr>
              <a:t>Показатели (результаты)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FA6ED3D8-3BCE-4D0A-AEE5-1E60FEA888B8}"/>
              </a:ext>
            </a:extLst>
          </p:cNvPr>
          <p:cNvSpPr/>
          <p:nvPr/>
        </p:nvSpPr>
        <p:spPr>
          <a:xfrm rot="10800000" flipV="1">
            <a:off x="6649374" y="743778"/>
            <a:ext cx="5542624" cy="169407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just">
              <a:spcAft>
                <a:spcPts val="0"/>
              </a:spcAft>
            </a:pPr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формирует план работы Собрания депутатов на год. Подписано решений по организационным вопросам:</a:t>
            </a:r>
          </a:p>
          <a:p>
            <a:pPr algn="just">
              <a:spcAft>
                <a:spcPts val="0"/>
              </a:spcAft>
            </a:pPr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год-6</a:t>
            </a:r>
          </a:p>
          <a:p>
            <a:pPr algn="just">
              <a:spcAft>
                <a:spcPts val="0"/>
              </a:spcAft>
            </a:pPr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год- 16</a:t>
            </a:r>
          </a:p>
          <a:p>
            <a:pPr algn="just">
              <a:spcAft>
                <a:spcPts val="0"/>
              </a:spcAft>
            </a:pPr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год-14</a:t>
            </a:r>
          </a:p>
          <a:p>
            <a:pPr algn="just">
              <a:spcAft>
                <a:spcPts val="0"/>
              </a:spcAft>
            </a:pPr>
            <a:r>
              <a:rPr lang="ru-RU" sz="1600" b="1" kern="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год- 12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2F9C2EDB-4EBD-4767-A120-8574FFD49F1A}"/>
              </a:ext>
            </a:extLst>
          </p:cNvPr>
          <p:cNvSpPr/>
          <p:nvPr/>
        </p:nvSpPr>
        <p:spPr>
          <a:xfrm>
            <a:off x="-29664" y="3376311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D41CAC67-FC67-442A-8AA8-739F3B6CA991}"/>
              </a:ext>
            </a:extLst>
          </p:cNvPr>
          <p:cNvSpPr/>
          <p:nvPr/>
        </p:nvSpPr>
        <p:spPr>
          <a:xfrm rot="10800000" flipV="1">
            <a:off x="914400" y="3141238"/>
            <a:ext cx="4802867" cy="1392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 содействие депутатам Собрания депутатов Новобессергеневского сельского поселения в осуществлении ими своих полномочий 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A4FDEB4B-B9EF-4DD7-82B4-F0924FC881F7}"/>
              </a:ext>
            </a:extLst>
          </p:cNvPr>
          <p:cNvSpPr/>
          <p:nvPr/>
        </p:nvSpPr>
        <p:spPr>
          <a:xfrm rot="10800000" flipV="1">
            <a:off x="6405217" y="2449481"/>
            <a:ext cx="5786782" cy="29303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marL="342900" indent="-342900"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формирует свод по представлению в Управление по вопросам противодействия коррупции Правительства Ростовской области сведений о доходах, об имуществе, принадлежащем им на прав собственности, и об их обязательствах имущественного характера, а также сведений о доходах их супруг (супругов) и несовершеннолетних детей</a:t>
            </a:r>
          </a:p>
          <a:p>
            <a:pPr marL="342900" indent="-342900">
              <a:buAutoNum type="arabicPeriod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Обработка, сбор и общий свод наказов избирателей, подготовка проекта решения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EC2EEF89-2597-426B-AEB2-9B4C21084F68}"/>
              </a:ext>
            </a:extLst>
          </p:cNvPr>
          <p:cNvSpPr/>
          <p:nvPr/>
        </p:nvSpPr>
        <p:spPr>
          <a:xfrm>
            <a:off x="0" y="5629304"/>
            <a:ext cx="914400" cy="893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BC204657-BC72-4D88-B322-3B19E88D4630}"/>
              </a:ext>
            </a:extLst>
          </p:cNvPr>
          <p:cNvSpPr/>
          <p:nvPr/>
        </p:nvSpPr>
        <p:spPr>
          <a:xfrm rot="10800000" flipV="1">
            <a:off x="959654" y="5379868"/>
            <a:ext cx="4885319" cy="13927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в Собрании депутатов Новобессергеневского сельского поселения прием граждан, рассмотрение их обращений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51A3540-1BA5-4883-ACA2-1856D1E81082}"/>
              </a:ext>
            </a:extLst>
          </p:cNvPr>
          <p:cNvSpPr/>
          <p:nvPr/>
        </p:nvSpPr>
        <p:spPr>
          <a:xfrm rot="10800000" flipV="1">
            <a:off x="6608773" y="5376523"/>
            <a:ext cx="5623826" cy="1481478"/>
          </a:xfrm>
          <a:prstGeom prst="roundRect">
            <a:avLst>
              <a:gd name="adj" fmla="val 1452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обращений, всего -163, из них: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год-58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год-71</a:t>
            </a: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год—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 обращений на личном приеме,1 -сход граждан, 2 -выездной прием, 19- электронное обращение).</a:t>
            </a:r>
          </a:p>
          <a:p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885E1AF4-8BE2-4F99-86C9-27C47D72CF09}"/>
              </a:ext>
            </a:extLst>
          </p:cNvPr>
          <p:cNvSpPr/>
          <p:nvPr/>
        </p:nvSpPr>
        <p:spPr>
          <a:xfrm>
            <a:off x="5763774" y="1180588"/>
            <a:ext cx="86259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9ED7B72F-C88B-4E87-9797-ADCE3FF66314}"/>
              </a:ext>
            </a:extLst>
          </p:cNvPr>
          <p:cNvSpPr/>
          <p:nvPr/>
        </p:nvSpPr>
        <p:spPr>
          <a:xfrm>
            <a:off x="5717267" y="3778939"/>
            <a:ext cx="68795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6021DBBC-AFF1-411A-BAA3-07C13C2C4DB3}"/>
              </a:ext>
            </a:extLst>
          </p:cNvPr>
          <p:cNvSpPr/>
          <p:nvPr/>
        </p:nvSpPr>
        <p:spPr>
          <a:xfrm>
            <a:off x="5844972" y="6016610"/>
            <a:ext cx="7638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431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C36C332E-36D6-48DE-95BA-5065A4D283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7989790"/>
              </p:ext>
            </p:extLst>
          </p:nvPr>
        </p:nvGraphicFramePr>
        <p:xfrm>
          <a:off x="201168" y="1234438"/>
          <a:ext cx="5344772" cy="562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8BCD139-9496-4BED-9D43-4691D8E024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2420695"/>
              </p:ext>
            </p:extLst>
          </p:nvPr>
        </p:nvGraphicFramePr>
        <p:xfrm>
          <a:off x="4891596" y="1047401"/>
          <a:ext cx="4403324" cy="581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C5161833-B555-4613-8D9C-6395BEF850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7516714"/>
              </p:ext>
            </p:extLst>
          </p:nvPr>
        </p:nvGraphicFramePr>
        <p:xfrm>
          <a:off x="6646061" y="835426"/>
          <a:ext cx="5545939" cy="6234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BAFBB3B8-B83F-4F97-AF68-544C9D8FC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541" y="161787"/>
            <a:ext cx="8967008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Тематика основных вопросов, обозначенных в обращениях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97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6163</TotalTime>
  <Words>2668</Words>
  <Application>Microsoft Office PowerPoint</Application>
  <PresentationFormat>Широкоэкранный</PresentationFormat>
  <Paragraphs>433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Cambria</vt:lpstr>
      <vt:lpstr>Courier New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789</cp:lastModifiedBy>
  <cp:revision>451</cp:revision>
  <dcterms:created xsi:type="dcterms:W3CDTF">2023-09-05T14:34:22Z</dcterms:created>
  <dcterms:modified xsi:type="dcterms:W3CDTF">2025-02-10T06:57:23Z</dcterms:modified>
</cp:coreProperties>
</file>