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8" r:id="rId4"/>
    <p:sldId id="260" r:id="rId5"/>
    <p:sldId id="266" r:id="rId6"/>
    <p:sldId id="261" r:id="rId7"/>
    <p:sldId id="269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7681" autoAdjust="0"/>
  </p:normalViewPr>
  <p:slideViewPr>
    <p:cSldViewPr>
      <p:cViewPr>
        <p:scale>
          <a:sx n="86" d="100"/>
          <a:sy n="86" d="100"/>
        </p:scale>
        <p:origin x="57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120"/>
      <c:perspective val="30"/>
    </c:view3D>
    <c:plotArea>
      <c:layout>
        <c:manualLayout>
          <c:layoutTarget val="inner"/>
          <c:xMode val="edge"/>
          <c:yMode val="edge"/>
          <c:x val="1.6975308641975322E-2"/>
          <c:y val="4.6224610340337965E-2"/>
          <c:w val="0.96604938271604934"/>
          <c:h val="0.7340426960853844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2014г.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8108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2015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11273.5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2016г.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12820.6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2017г.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9740,9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9740.9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Проект 2018г.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9493,8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9493.7999999999956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Проект 2019г.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9603,2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9603.2000000000007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2020г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9735,2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9735.2000000000007</c:v>
                </c:pt>
              </c:numCache>
            </c:numRef>
          </c:val>
        </c:ser>
        <c:shape val="cylinder"/>
        <c:axId val="155563520"/>
        <c:axId val="155565056"/>
        <c:axId val="155458176"/>
      </c:bar3DChart>
      <c:catAx>
        <c:axId val="155563520"/>
        <c:scaling>
          <c:orientation val="minMax"/>
        </c:scaling>
        <c:delete val="1"/>
        <c:axPos val="b"/>
        <c:tickLblPos val="none"/>
        <c:crossAx val="155565056"/>
        <c:crosses val="autoZero"/>
        <c:auto val="1"/>
        <c:lblAlgn val="ctr"/>
        <c:lblOffset val="100"/>
      </c:catAx>
      <c:valAx>
        <c:axId val="155565056"/>
        <c:scaling>
          <c:orientation val="minMax"/>
        </c:scaling>
        <c:axPos val="r"/>
        <c:majorGridlines/>
        <c:numFmt formatCode="General" sourceLinked="1"/>
        <c:tickLblPos val="nextTo"/>
        <c:crossAx val="155563520"/>
        <c:crosses val="autoZero"/>
        <c:crossBetween val="between"/>
      </c:valAx>
      <c:serAx>
        <c:axId val="155458176"/>
        <c:scaling>
          <c:orientation val="minMax"/>
        </c:scaling>
        <c:delete val="1"/>
        <c:axPos val="b"/>
        <c:tickLblPos val="none"/>
        <c:crossAx val="155565056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68"/>
      <c:perspective val="30"/>
    </c:view3D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6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spPr>
              <a:gradFill>
                <a:gsLst>
                  <a:gs pos="0">
                    <a:schemeClr val="bg1">
                      <a:tint val="80000"/>
                      <a:satMod val="300000"/>
                    </a:schemeClr>
                  </a:gs>
                  <a:gs pos="100000">
                    <a:schemeClr val="bg1">
                      <a:shade val="30000"/>
                      <a:satMod val="200000"/>
                    </a:schemeClr>
                  </a:gs>
                </a:gsLst>
                <a:path path="circle">
                  <a:fillToRect l="50000" t="50000" r="50000" b="50000"/>
                </a:path>
              </a:gradFill>
            </c:spPr>
            <c:dLblPos val="bestFit"/>
            <c:showCatName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Доходы от использования   имущества                                                                  </c:v>
                </c:pt>
                <c:pt idx="5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1911.5</c:v>
                </c:pt>
                <c:pt idx="1">
                  <c:v>2222.6999999999998</c:v>
                </c:pt>
                <c:pt idx="2">
                  <c:v>4860.6000000000004</c:v>
                </c:pt>
                <c:pt idx="3">
                  <c:v>78</c:v>
                </c:pt>
                <c:pt idx="4">
                  <c:v>355.1</c:v>
                </c:pt>
                <c:pt idx="5">
                  <c:v>65.900000000000006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74"/>
          <c:h val="0.721452185137320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25494,3</c:v>
                </c:pt>
              </c:strCache>
            </c:strRef>
          </c:tx>
          <c:dLbls>
            <c:dLbl>
              <c:idx val="0"/>
              <c:layout>
                <c:manualLayout>
                  <c:x val="-2.89355870181091E-2"/>
                  <c:y val="-1.3566868638527343E-2"/>
                </c:manualLayout>
              </c:layout>
              <c:showVal val="1"/>
            </c:dLbl>
            <c:dLbl>
              <c:idx val="1"/>
              <c:layout>
                <c:manualLayout>
                  <c:x val="2.2046161537606933E-2"/>
                  <c:y val="-1.3566868638527343E-2"/>
                </c:manualLayout>
              </c:layout>
              <c:showVal val="1"/>
            </c:dLbl>
            <c:dLbl>
              <c:idx val="2"/>
              <c:layout>
                <c:manualLayout>
                  <c:x val="2.4249584247583601E-2"/>
                  <c:y val="6.9976555311518099E-2"/>
                </c:manualLayout>
              </c:layout>
              <c:showVal val="1"/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Val val="1"/>
            </c:dLbl>
            <c:dLbl>
              <c:idx val="5"/>
              <c:layout>
                <c:manualLayout>
                  <c:x val="-3.3069242306410396E-2"/>
                  <c:y val="4.7484040234845745E-2"/>
                </c:manualLayout>
              </c:layout>
              <c:showVal val="1"/>
            </c:dLbl>
            <c:dLbl>
              <c:idx val="6"/>
              <c:layout>
                <c:manualLayout>
                  <c:x val="-9.2592592592593038E-3"/>
                  <c:y val="-0.11371178056239366"/>
                </c:manualLayout>
              </c:layout>
              <c:showVal val="1"/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вопросы-8987.1</c:v>
                </c:pt>
                <c:pt idx="1">
                  <c:v>Национальная оборона - 379.1</c:v>
                </c:pt>
                <c:pt idx="2">
                  <c:v>Национальная безопасность и правоохранительная деятельность - 100.0</c:v>
                </c:pt>
                <c:pt idx="3">
                  <c:v>Жилищно-коммунальное хозяйство - 6995.95</c:v>
                </c:pt>
                <c:pt idx="4">
                  <c:v>Культура, кинематография - 8793.7</c:v>
                </c:pt>
                <c:pt idx="5">
                  <c:v>Физическая культура и спорт - 160.0</c:v>
                </c:pt>
                <c:pt idx="6">
                  <c:v>Межбюджетные трансферты - 78.45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0.35299999999999998</c:v>
                </c:pt>
                <c:pt idx="1">
                  <c:v>1.4999999999999999E-2</c:v>
                </c:pt>
                <c:pt idx="2">
                  <c:v>4.0000000000000001E-3</c:v>
                </c:pt>
                <c:pt idx="3">
                  <c:v>0.27400000000000002</c:v>
                </c:pt>
                <c:pt idx="4">
                  <c:v>0.34499999999999997</c:v>
                </c:pt>
                <c:pt idx="5">
                  <c:v>6.0000000000000001E-3</c:v>
                </c:pt>
                <c:pt idx="6">
                  <c:v>3.0000000000000001E-3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790123456790165"/>
          <c:y val="1.9259555955770952E-4"/>
          <c:w val="0.43055555555555558"/>
          <c:h val="0.998970326396482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Обеспечение качественными коммунальными услугами и повышение уровня благоустройства  21,7%</a:t>
          </a:r>
          <a:endParaRPr lang="ru-RU" sz="1400" b="1" dirty="0"/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Управление муниципальными финансами 34,5%</a:t>
          </a:r>
          <a:endParaRPr lang="ru-RU" sz="1400" b="1" dirty="0"/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культуры 33,3%</a:t>
          </a:r>
          <a:endParaRPr lang="ru-RU" sz="1400" b="1" dirty="0"/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Охрана окружающей среды и рациональное природопользование 2,1%</a:t>
          </a:r>
          <a:endParaRPr lang="ru-RU" sz="1400" b="1" dirty="0"/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Информационное общество и формирование электронного правительства 0,1%</a:t>
          </a:r>
          <a:endParaRPr lang="ru-RU" sz="1400" b="1" dirty="0"/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физической культуры и спорта 0,6%</a:t>
          </a:r>
          <a:endParaRPr lang="ru-RU" sz="1400" b="1" dirty="0"/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Муниципальная </a:t>
          </a:r>
          <a:r>
            <a:rPr lang="ru-RU" sz="1400" b="1" smtClean="0"/>
            <a:t>политика 0,1%</a:t>
          </a:r>
          <a:endParaRPr lang="ru-RU" sz="1400" b="1" dirty="0"/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Защита населения и территории от чрезвычайных ситуаций, обеспечение пожарной безопасности 0,4%</a:t>
          </a:r>
          <a:endParaRPr lang="ru-RU" sz="1400" b="1" dirty="0"/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19D76-FF95-43AF-B0BC-62D4A8436FA2}" type="pres">
      <dgm:prSet presAssocID="{AEFAE76C-2F7F-45C1-ABD2-F3E948D9653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8" custLinFactNeighborX="-410" custLinFactNeighborY="3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8" custLinFactNeighborX="415" custLinFactNeighborY="-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366013" y="501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качественными коммунальными услугами и повышение уровня благоустройства  21,7%</a:t>
          </a:r>
          <a:endParaRPr lang="ru-RU" sz="1400" b="1" kern="1200" dirty="0"/>
        </a:p>
      </dsp:txBody>
      <dsp:txXfrm>
        <a:off x="366013" y="501"/>
        <a:ext cx="2339758" cy="1403855"/>
      </dsp:txXfrm>
    </dsp:sp>
    <dsp:sp modelId="{A2737CE1-B4A6-4505-9B6A-820A076BDEDF}">
      <dsp:nvSpPr>
        <dsp:cNvPr id="0" name=""/>
        <dsp:cNvSpPr/>
      </dsp:nvSpPr>
      <dsp:spPr>
        <a:xfrm>
          <a:off x="2930155" y="47474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Управление муниципальными финансами 34,5%</a:t>
          </a:r>
          <a:endParaRPr lang="ru-RU" sz="1400" b="1" kern="1200" dirty="0"/>
        </a:p>
      </dsp:txBody>
      <dsp:txXfrm>
        <a:off x="2930155" y="47474"/>
        <a:ext cx="2339758" cy="1403855"/>
      </dsp:txXfrm>
    </dsp:sp>
    <dsp:sp modelId="{93F49E74-890F-476D-86AD-E56B1DCA784F}">
      <dsp:nvSpPr>
        <dsp:cNvPr id="0" name=""/>
        <dsp:cNvSpPr/>
      </dsp:nvSpPr>
      <dsp:spPr>
        <a:xfrm>
          <a:off x="5513483" y="501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культуры 33,3%</a:t>
          </a:r>
          <a:endParaRPr lang="ru-RU" sz="1400" b="1" kern="1200" dirty="0"/>
        </a:p>
      </dsp:txBody>
      <dsp:txXfrm>
        <a:off x="5513483" y="501"/>
        <a:ext cx="2339758" cy="1403855"/>
      </dsp:txXfrm>
    </dsp:sp>
    <dsp:sp modelId="{9E9D8959-5CEE-466A-8073-81C716170134}">
      <dsp:nvSpPr>
        <dsp:cNvPr id="0" name=""/>
        <dsp:cNvSpPr/>
      </dsp:nvSpPr>
      <dsp:spPr>
        <a:xfrm>
          <a:off x="375723" y="1632983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Охрана окружающей среды и рациональное природопользование 2,1%</a:t>
          </a:r>
          <a:endParaRPr lang="ru-RU" sz="1400" b="1" kern="1200" dirty="0"/>
        </a:p>
      </dsp:txBody>
      <dsp:txXfrm>
        <a:off x="375723" y="1632983"/>
        <a:ext cx="2339758" cy="1403855"/>
      </dsp:txXfrm>
    </dsp:sp>
    <dsp:sp modelId="{F9D0EB2D-A0E3-4B33-970B-5A66CAA6BCCE}">
      <dsp:nvSpPr>
        <dsp:cNvPr id="0" name=""/>
        <dsp:cNvSpPr/>
      </dsp:nvSpPr>
      <dsp:spPr>
        <a:xfrm>
          <a:off x="2939748" y="1638332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Информационное общество и формирование электронного правительства 0,1%</a:t>
          </a:r>
          <a:endParaRPr lang="ru-RU" sz="1400" b="1" kern="1200" dirty="0"/>
        </a:p>
      </dsp:txBody>
      <dsp:txXfrm>
        <a:off x="2939748" y="1638332"/>
        <a:ext cx="2339758" cy="1403855"/>
      </dsp:txXfrm>
    </dsp:sp>
    <dsp:sp modelId="{925B002A-1B2E-47AA-B3B8-8F55826DB6F5}">
      <dsp:nvSpPr>
        <dsp:cNvPr id="0" name=""/>
        <dsp:cNvSpPr/>
      </dsp:nvSpPr>
      <dsp:spPr>
        <a:xfrm>
          <a:off x="5513483" y="1638332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физической культуры и спорта 0,6%</a:t>
          </a:r>
          <a:endParaRPr lang="ru-RU" sz="1400" b="1" kern="1200" dirty="0"/>
        </a:p>
      </dsp:txBody>
      <dsp:txXfrm>
        <a:off x="5513483" y="1638332"/>
        <a:ext cx="2339758" cy="1403855"/>
      </dsp:txXfrm>
    </dsp:sp>
    <dsp:sp modelId="{0D53A4B0-76EC-4FF6-9751-4FB0941B3F10}">
      <dsp:nvSpPr>
        <dsp:cNvPr id="0" name=""/>
        <dsp:cNvSpPr/>
      </dsp:nvSpPr>
      <dsp:spPr>
        <a:xfrm>
          <a:off x="1652881" y="3276163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Муниципальная </a:t>
          </a:r>
          <a:r>
            <a:rPr lang="ru-RU" sz="1400" b="1" kern="1200" smtClean="0"/>
            <a:t>политика 0,1%</a:t>
          </a:r>
          <a:endParaRPr lang="ru-RU" sz="1400" b="1" kern="1200" dirty="0"/>
        </a:p>
      </dsp:txBody>
      <dsp:txXfrm>
        <a:off x="1652881" y="3276163"/>
        <a:ext cx="2339758" cy="1403855"/>
      </dsp:txXfrm>
    </dsp:sp>
    <dsp:sp modelId="{FD05BF3B-C0F9-41D9-8A09-7FE5E796C1DE}">
      <dsp:nvSpPr>
        <dsp:cNvPr id="0" name=""/>
        <dsp:cNvSpPr/>
      </dsp:nvSpPr>
      <dsp:spPr>
        <a:xfrm>
          <a:off x="4226615" y="3276163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Защита населения и территории от чрезвычайных ситуаций, обеспечение пожарной безопасности 0,4%</a:t>
          </a:r>
          <a:endParaRPr lang="ru-RU" sz="1400" b="1" kern="1200" dirty="0"/>
        </a:p>
      </dsp:txBody>
      <dsp:txXfrm>
        <a:off x="4226615" y="3276163"/>
        <a:ext cx="2339758" cy="1403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БЮДЖЕТ НОВОБЕССЕРГЕНЕВСКОГО 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СЕЛЬСКОГО ПОСЕЛЕНИЯ НЕКЛИНОВСКОГО 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РАЙОНА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201</a:t>
            </a:r>
            <a:r>
              <a:rPr lang="en-US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8-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ГОДЫ</a:t>
            </a:r>
            <a:endParaRPr lang="ru-RU" sz="4000" b="1" i="1" dirty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СОГЛАШЕНИЯ О ПРЕДОСТАВЛЕНИИ ДОТАЦИИ НА ВЫРАВНИВАНИЕ БЮДЖЕТНОЙ ОБЕСПЕЧЕННОСТИ В 2018 ГОДУ ОБ ОБЕСПЕЧЕНИИ РЯДА МЕРОПРИЯТИЙ: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en-US" b="1" dirty="0" smtClean="0"/>
              <a:t>- </a:t>
            </a:r>
            <a:r>
              <a:rPr lang="ru-RU" b="1" dirty="0" smtClean="0"/>
              <a:t>рост налоговых и неналоговых доходов, показателей социально-экономического развития, в том числе инвестиций;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ru-RU" b="1" dirty="0" smtClean="0"/>
              <a:t>реализация программы оптимизации расходов,</a:t>
            </a:r>
          </a:p>
          <a:p>
            <a:pPr>
              <a:buNone/>
            </a:pPr>
            <a:r>
              <a:rPr lang="ru-RU" i="1" dirty="0" smtClean="0"/>
              <a:t>в состав которой включены основные направления: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повышение эффективности бюджетной сети и мер социальной поддержки;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совершенствование системы закупок для муниципальных нужд;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совершенствование межбюджетных отношений;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усиление действенности системы внутреннего финансового контроля и аудита;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взвешенная долговая политика.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Особенности составления проекта решения Собрания депутатов </a:t>
            </a:r>
            <a:r>
              <a:rPr lang="ru-RU" sz="2800" b="1" dirty="0" err="1" smtClean="0">
                <a:solidFill>
                  <a:srgbClr val="FF0000"/>
                </a:solidFill>
              </a:rPr>
              <a:t>Новобессергеневского</a:t>
            </a:r>
            <a:r>
              <a:rPr lang="ru-RU" sz="2800" b="1" dirty="0" smtClean="0">
                <a:solidFill>
                  <a:srgbClr val="FF0000"/>
                </a:solidFill>
              </a:rPr>
              <a:t> сельского поселения на 2018 год и на плановый период 2019 и 2020 годов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 составе основных характеристик бюджета не предусматриваются условно-утверждаемые расходы</a:t>
            </a:r>
          </a:p>
          <a:p>
            <a:r>
              <a:rPr lang="ru-RU" b="1" dirty="0" smtClean="0"/>
              <a:t>Параметры планового периода в ведомственной структуре расходов сформированы в виде абсолютных величин (без увеличения или уменьшения ранее утверждённых параметров трёхлетнего бюджета)</a:t>
            </a:r>
          </a:p>
          <a:p>
            <a:r>
              <a:rPr lang="ru-RU" b="1" dirty="0" smtClean="0"/>
              <a:t>Формирование приложений к проекту решений не раздельно в</a:t>
            </a:r>
          </a:p>
          <a:p>
            <a:pPr>
              <a:buNone/>
            </a:pPr>
            <a:r>
              <a:rPr lang="ru-RU" b="1" dirty="0" smtClean="0"/>
              <a:t>      отношении очередного финансового года и расходов планового</a:t>
            </a:r>
          </a:p>
          <a:p>
            <a:pPr>
              <a:buNone/>
            </a:pPr>
            <a:r>
              <a:rPr lang="ru-RU" b="1" dirty="0" smtClean="0"/>
              <a:t>      периода, а в качестве единого приложения на три года</a:t>
            </a:r>
            <a:endParaRPr lang="ru-RU" dirty="0" smtClean="0"/>
          </a:p>
          <a:p>
            <a:r>
              <a:rPr lang="ru-RU" b="1" dirty="0" smtClean="0"/>
              <a:t>Приостановлена норма о необходимости принятия решений собрания депутатов о внесении изменений в решения о налогах и сборах до внесения проекта бюджета в представительный орган</a:t>
            </a:r>
          </a:p>
          <a:p>
            <a:r>
              <a:rPr lang="ru-RU" b="1" dirty="0" smtClean="0"/>
              <a:t>Реестр расходных обязательств – в электронном виде</a:t>
            </a:r>
          </a:p>
          <a:p>
            <a:pPr>
              <a:buNone/>
            </a:pPr>
            <a:r>
              <a:rPr lang="ru-RU" b="1" dirty="0" smtClean="0"/>
              <a:t>     (размещается на сайте </a:t>
            </a:r>
            <a:r>
              <a:rPr lang="ru-RU" b="1" dirty="0" err="1" smtClean="0"/>
              <a:t>Новобессергеневского</a:t>
            </a:r>
            <a:r>
              <a:rPr lang="ru-RU" b="1" dirty="0" smtClean="0"/>
              <a:t> сельского поселения)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Основные параметры бюджета </a:t>
            </a:r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Новобессергеневского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сельского поселения на 2018-2020годы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820808"/>
                <a:gridCol w="1471032"/>
                <a:gridCol w="1645920"/>
                <a:gridCol w="1645920"/>
              </a:tblGrid>
              <a:tr h="15407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Первоначально принятый бюджет на 2017 год от 23.12.16 № 26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2018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2020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21325,9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25494,3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24227,6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24056,0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21325,9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25494,3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24227,6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24056,0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Дефицит, </a:t>
                      </a:r>
                      <a:r>
                        <a:rPr lang="ru-RU" dirty="0" err="1" smtClean="0"/>
                        <a:t>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НАЛОГОВЫЕ И НЕНАЛОГОВОЫЕ ДОХОДЫ БЮДЖЕТА НОВОБЕССЕРГЕНЕВСКОГО СЕЛЬСКОГО ПОСЕЛЕНИЯ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755576" y="1628800"/>
          <a:ext cx="79415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Структура налоговых и неналоговых доходов бюджета </a:t>
            </a:r>
            <a:r>
              <a:rPr lang="ru-RU" sz="2400" b="1" i="1" dirty="0" err="1" smtClean="0"/>
              <a:t>Новобессергеневского</a:t>
            </a:r>
            <a:r>
              <a:rPr lang="ru-RU" sz="2400" b="1" i="1" dirty="0" smtClean="0"/>
              <a:t> сельского поселения </a:t>
            </a:r>
            <a:r>
              <a:rPr lang="ru-RU" sz="2400" b="1" i="1" dirty="0" err="1" smtClean="0"/>
              <a:t>Неклиновского</a:t>
            </a:r>
            <a:r>
              <a:rPr lang="ru-RU" sz="2400" b="1" i="1" dirty="0" smtClean="0"/>
              <a:t> района на 2018  год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Безвозмездные поступления из областного бюджета </a:t>
            </a:r>
            <a:r>
              <a:rPr lang="ru-RU" sz="2800" b="1" dirty="0" smtClean="0">
                <a:solidFill>
                  <a:srgbClr val="FF0000"/>
                </a:solidFill>
              </a:rPr>
              <a:t>(тыс.рублей)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5" cy="483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608"/>
                <a:gridCol w="1941772"/>
                <a:gridCol w="1941772"/>
                <a:gridCol w="1952103"/>
              </a:tblGrid>
              <a:tr h="6350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507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Межбюджетные трансферты, всего: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16000,5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14624,4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9433,2</a:t>
                      </a:r>
                      <a:endParaRPr lang="ru-RU" b="1" dirty="0"/>
                    </a:p>
                  </a:txBody>
                  <a:tcPr/>
                </a:tc>
              </a:tr>
              <a:tr h="1179425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12537,5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10481,1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9433,0</a:t>
                      </a:r>
                      <a:endParaRPr lang="ru-RU" dirty="0"/>
                    </a:p>
                  </a:txBody>
                  <a:tcPr/>
                </a:tc>
              </a:tr>
              <a:tr h="1179425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397,3</a:t>
                      </a:r>
                      <a:endParaRPr lang="ru-RU" dirty="0"/>
                    </a:p>
                  </a:txBody>
                  <a:tcPr/>
                </a:tc>
              </a:tr>
              <a:tr h="117942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3083,7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3760,0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4490,5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Расходы бюджета </a:t>
            </a:r>
            <a:r>
              <a:rPr lang="ru-RU" sz="1800" b="1" dirty="0" err="1" smtClean="0"/>
              <a:t>Новобессергеневского</a:t>
            </a:r>
            <a:r>
              <a:rPr lang="ru-RU" sz="1800" b="1" dirty="0" smtClean="0"/>
              <a:t> сельского поселения на 2018 год – 20646,6 тыс.рублей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52536" y="836712"/>
          <a:ext cx="92170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Новобессергеневского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сельского поселения в 2018 году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192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1232</TotalTime>
  <Words>439</Words>
  <Application>Microsoft Office PowerPoint</Application>
  <PresentationFormat>Экран (4:3)</PresentationFormat>
  <Paragraphs>90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БЮДЖЕТ НОВОБЕССЕРГЕНЕВСКОГО СЕЛЬСКОГО ПОСЕЛЕНИЯ НЕКЛИНОВСКОГО РАЙОНА  НА 2018-2020 ГОДЫ</vt:lpstr>
      <vt:lpstr>ТРЕБОВАНИЯ СОГЛАШЕНИЯ О ПРЕДОСТАВЛЕНИИ ДОТАЦИИ НА ВЫРАВНИВАНИЕ БЮДЖЕТНОЙ ОБЕСПЕЧЕННОСТИ В 2018 ГОДУ ОБ ОБЕСПЕЧЕНИИ РЯДА МЕРОПРИЯТИЙ:</vt:lpstr>
      <vt:lpstr>Особенности составления проекта решения Собрания депутатов Новобессергеневского сельского поселения на 2018 год и на плановый период 2019 и 2020 годов</vt:lpstr>
      <vt:lpstr>Основные параметры бюджета Новобессергеневского сельского поселения на 2018-2020годы</vt:lpstr>
      <vt:lpstr>НАЛОГОВЫЕ И НЕНАЛОГОВОЫЕ ДОХОДЫ БЮДЖЕТА НОВОБЕССЕРГЕНЕВСКОГО СЕЛЬСКОГО ПОСЕЛЕНИЯ (тыс.рублей)</vt:lpstr>
      <vt:lpstr>Структура налоговых и неналоговых доходов бюджета Новобессергеневского сельского поселения Неклиновского района на 2018  год</vt:lpstr>
      <vt:lpstr>Безвозмездные поступления из областного бюджета (тыс.рублей)</vt:lpstr>
      <vt:lpstr>Расходы бюджета Новобессергеневского сельского поселения на 2018 год – 20646,6 тыс.рублей</vt:lpstr>
      <vt:lpstr>Доля муниципальных программ в общем объеме расходов, запланированных на реализацию муниципальных программ Новобессергеневского сельского поселения в 2018 году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User</cp:lastModifiedBy>
  <cp:revision>152</cp:revision>
  <dcterms:created xsi:type="dcterms:W3CDTF">2014-02-20T11:03:17Z</dcterms:created>
  <dcterms:modified xsi:type="dcterms:W3CDTF">2018-02-14T06:51:42Z</dcterms:modified>
</cp:coreProperties>
</file>